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Agreement Reminders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Object of the Preposition is NEVER EVER the subject of a sentence.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WRONG: The students inside the </a:t>
            </a:r>
            <a:r>
              <a:rPr lang="en-US" sz="2800" u="sng" dirty="0" smtClean="0"/>
              <a:t>theatre</a:t>
            </a:r>
            <a:r>
              <a:rPr lang="en-US" sz="2800" dirty="0" smtClean="0"/>
              <a:t> </a:t>
            </a:r>
            <a:r>
              <a:rPr lang="en-US" sz="2800" u="sng" dirty="0" smtClean="0"/>
              <a:t>writes</a:t>
            </a:r>
            <a:r>
              <a:rPr lang="en-US" sz="2800" dirty="0" smtClean="0"/>
              <a:t> the new additions to the script.</a:t>
            </a:r>
          </a:p>
          <a:p>
            <a:r>
              <a:rPr lang="en-US" sz="2800" dirty="0" smtClean="0"/>
              <a:t>RIGHT: The </a:t>
            </a:r>
            <a:r>
              <a:rPr lang="en-US" sz="2800" u="sng" dirty="0" smtClean="0"/>
              <a:t>students </a:t>
            </a:r>
            <a:r>
              <a:rPr lang="en-US" sz="2800" strike="sngStrike" dirty="0" smtClean="0"/>
              <a:t>inside the theater </a:t>
            </a:r>
            <a:r>
              <a:rPr lang="en-US" sz="2800" u="sng" dirty="0" smtClean="0"/>
              <a:t>write</a:t>
            </a:r>
            <a:r>
              <a:rPr lang="en-US" sz="2800" dirty="0" smtClean="0"/>
              <a:t> the new additions to the script.</a:t>
            </a:r>
          </a:p>
          <a:p>
            <a:r>
              <a:rPr lang="en-US" sz="2800" dirty="0" smtClean="0"/>
              <a:t>WRONG: The cat above the </a:t>
            </a:r>
            <a:r>
              <a:rPr lang="en-US" sz="2800" u="sng" dirty="0" smtClean="0"/>
              <a:t>stairs</a:t>
            </a:r>
            <a:r>
              <a:rPr lang="en-US" sz="2800" dirty="0" smtClean="0"/>
              <a:t> </a:t>
            </a:r>
            <a:r>
              <a:rPr lang="en-US" sz="2800" u="sng" dirty="0" smtClean="0"/>
              <a:t>sleep</a:t>
            </a:r>
            <a:r>
              <a:rPr lang="en-US" sz="2800" dirty="0" smtClean="0"/>
              <a:t> quietly.</a:t>
            </a:r>
          </a:p>
          <a:p>
            <a:r>
              <a:rPr lang="en-US" sz="2800" dirty="0" smtClean="0"/>
              <a:t>RIGHT: The </a:t>
            </a:r>
            <a:r>
              <a:rPr lang="en-US" sz="2800" u="sng" dirty="0" smtClean="0"/>
              <a:t>cat</a:t>
            </a:r>
            <a:r>
              <a:rPr lang="en-US" sz="2800" dirty="0" smtClean="0"/>
              <a:t> </a:t>
            </a:r>
            <a:r>
              <a:rPr lang="en-US" sz="2800" strike="sngStrike" dirty="0" smtClean="0"/>
              <a:t>above the stair</a:t>
            </a:r>
            <a:r>
              <a:rPr lang="en-US" sz="2800" dirty="0" smtClean="0"/>
              <a:t>s </a:t>
            </a:r>
            <a:r>
              <a:rPr lang="en-US" sz="2800" u="sng" dirty="0" smtClean="0"/>
              <a:t>sleeps</a:t>
            </a:r>
            <a:r>
              <a:rPr lang="en-US" sz="2800" dirty="0" smtClean="0"/>
              <a:t> quietly.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5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Subjects combined with “and” are plural unless referring to the same person.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WRONG:  The ranger </a:t>
            </a:r>
            <a:r>
              <a:rPr lang="en-US" sz="2800" b="1" dirty="0" smtClean="0"/>
              <a:t>and</a:t>
            </a:r>
            <a:r>
              <a:rPr lang="en-US" sz="2800" dirty="0" smtClean="0"/>
              <a:t> the </a:t>
            </a:r>
            <a:r>
              <a:rPr lang="en-US" sz="2800" u="sng" dirty="0" smtClean="0"/>
              <a:t>camper</a:t>
            </a:r>
            <a:r>
              <a:rPr lang="en-US" sz="2800" dirty="0" smtClean="0"/>
              <a:t> </a:t>
            </a:r>
            <a:r>
              <a:rPr lang="en-US" sz="2800" u="sng" dirty="0" smtClean="0"/>
              <a:t>sees</a:t>
            </a:r>
            <a:r>
              <a:rPr lang="en-US" sz="2800" dirty="0" smtClean="0"/>
              <a:t> the bear.</a:t>
            </a:r>
          </a:p>
          <a:p>
            <a:r>
              <a:rPr lang="en-US" sz="2800" dirty="0" smtClean="0"/>
              <a:t>RIGHT: The </a:t>
            </a:r>
            <a:r>
              <a:rPr lang="en-US" sz="2800" u="sng" dirty="0" smtClean="0"/>
              <a:t>ranger</a:t>
            </a:r>
            <a:r>
              <a:rPr lang="en-US" sz="2800" dirty="0" smtClean="0"/>
              <a:t> </a:t>
            </a:r>
            <a:r>
              <a:rPr lang="en-US" sz="2800" b="1" dirty="0" smtClean="0"/>
              <a:t>and</a:t>
            </a:r>
            <a:r>
              <a:rPr lang="en-US" sz="2800" dirty="0" smtClean="0"/>
              <a:t> the </a:t>
            </a:r>
            <a:r>
              <a:rPr lang="en-US" sz="2800" u="sng" dirty="0" smtClean="0"/>
              <a:t>camper</a:t>
            </a:r>
            <a:r>
              <a:rPr lang="en-US" sz="2800" dirty="0" smtClean="0"/>
              <a:t> </a:t>
            </a:r>
            <a:r>
              <a:rPr lang="en-US" sz="2800" u="sng" dirty="0" smtClean="0"/>
              <a:t>see</a:t>
            </a:r>
            <a:r>
              <a:rPr lang="en-US" sz="2800" dirty="0" smtClean="0"/>
              <a:t> the bear.</a:t>
            </a:r>
          </a:p>
          <a:p>
            <a:r>
              <a:rPr lang="en-US" sz="2800" dirty="0" smtClean="0"/>
              <a:t>WRONG: The </a:t>
            </a:r>
            <a:r>
              <a:rPr lang="en-US" sz="2800" u="sng" dirty="0" smtClean="0"/>
              <a:t>actress</a:t>
            </a:r>
            <a:r>
              <a:rPr lang="en-US" sz="2800" dirty="0" smtClean="0"/>
              <a:t> </a:t>
            </a:r>
            <a:r>
              <a:rPr lang="en-US" sz="2800" b="1" dirty="0" smtClean="0"/>
              <a:t>and</a:t>
            </a:r>
            <a:r>
              <a:rPr lang="en-US" sz="2800" dirty="0" smtClean="0"/>
              <a:t> </a:t>
            </a:r>
            <a:r>
              <a:rPr lang="en-US" sz="2800" u="sng" dirty="0" smtClean="0"/>
              <a:t>singer</a:t>
            </a:r>
            <a:r>
              <a:rPr lang="en-US" sz="2800" dirty="0" smtClean="0"/>
              <a:t> </a:t>
            </a:r>
            <a:r>
              <a:rPr lang="en-US" sz="2800" u="sng" dirty="0" smtClean="0"/>
              <a:t>is </a:t>
            </a:r>
            <a:r>
              <a:rPr lang="en-US" sz="2800" dirty="0" smtClean="0"/>
              <a:t>in </a:t>
            </a:r>
            <a:r>
              <a:rPr lang="en-US" sz="2800" dirty="0" smtClean="0"/>
              <a:t>the movie.</a:t>
            </a:r>
          </a:p>
          <a:p>
            <a:r>
              <a:rPr lang="en-US" sz="2800" dirty="0" smtClean="0"/>
              <a:t>RIGHT: The </a:t>
            </a:r>
            <a:r>
              <a:rPr lang="en-US" sz="2800" u="sng" dirty="0" smtClean="0"/>
              <a:t>actress</a:t>
            </a:r>
            <a:r>
              <a:rPr lang="en-US" sz="2800" dirty="0" smtClean="0"/>
              <a:t> </a:t>
            </a:r>
            <a:r>
              <a:rPr lang="en-US" sz="2800" b="1" dirty="0" smtClean="0"/>
              <a:t>and</a:t>
            </a:r>
            <a:r>
              <a:rPr lang="en-US" sz="2800" dirty="0" smtClean="0"/>
              <a:t> </a:t>
            </a:r>
            <a:r>
              <a:rPr lang="en-US" sz="2800" u="sng" smtClean="0"/>
              <a:t>singer</a:t>
            </a:r>
            <a:r>
              <a:rPr lang="en-US" sz="2800" smtClean="0"/>
              <a:t> </a:t>
            </a:r>
            <a:r>
              <a:rPr lang="en-US" sz="2800" u="sng" smtClean="0"/>
              <a:t>are </a:t>
            </a:r>
            <a:r>
              <a:rPr lang="en-US" sz="2800" smtClean="0"/>
              <a:t>in </a:t>
            </a:r>
            <a:r>
              <a:rPr lang="en-US" sz="2800" dirty="0" smtClean="0"/>
              <a:t>the movie.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 combined with “or” or “nor” agree with the closer subject to the verb.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WRONG: Neither her </a:t>
            </a:r>
            <a:r>
              <a:rPr lang="en-US" sz="2800" u="sng" dirty="0" smtClean="0"/>
              <a:t>parents</a:t>
            </a:r>
            <a:r>
              <a:rPr lang="en-US" sz="2800" dirty="0" smtClean="0"/>
              <a:t> </a:t>
            </a:r>
            <a:r>
              <a:rPr lang="en-US" sz="2800" b="1" dirty="0" smtClean="0"/>
              <a:t>nor</a:t>
            </a:r>
            <a:r>
              <a:rPr lang="en-US" sz="2800" dirty="0" smtClean="0"/>
              <a:t> her sister </a:t>
            </a:r>
            <a:r>
              <a:rPr lang="en-US" sz="2800" u="sng" dirty="0" smtClean="0"/>
              <a:t>plan</a:t>
            </a:r>
            <a:r>
              <a:rPr lang="en-US" sz="2800" dirty="0" smtClean="0"/>
              <a:t> to visit her this week.</a:t>
            </a:r>
          </a:p>
          <a:p>
            <a:r>
              <a:rPr lang="en-US" sz="2800" dirty="0" smtClean="0"/>
              <a:t>RIGHT: Neither her parents </a:t>
            </a:r>
            <a:r>
              <a:rPr lang="en-US" sz="2800" b="1" dirty="0" smtClean="0"/>
              <a:t>nor</a:t>
            </a:r>
            <a:r>
              <a:rPr lang="en-US" sz="2800" dirty="0" smtClean="0"/>
              <a:t> her </a:t>
            </a:r>
            <a:r>
              <a:rPr lang="en-US" sz="2800" u="sng" dirty="0" smtClean="0"/>
              <a:t>sister</a:t>
            </a:r>
            <a:r>
              <a:rPr lang="en-US" sz="2800" dirty="0" smtClean="0"/>
              <a:t> </a:t>
            </a:r>
            <a:r>
              <a:rPr lang="en-US" sz="2800" u="sng" dirty="0" smtClean="0"/>
              <a:t>plans</a:t>
            </a:r>
            <a:r>
              <a:rPr lang="en-US" sz="2800" dirty="0" smtClean="0"/>
              <a:t> to visit her this week.</a:t>
            </a:r>
          </a:p>
          <a:p>
            <a:r>
              <a:rPr lang="en-US" sz="2800" dirty="0" smtClean="0"/>
              <a:t>WRONG: His dad </a:t>
            </a:r>
            <a:r>
              <a:rPr lang="en-US" sz="2800" b="1" dirty="0" smtClean="0"/>
              <a:t>or</a:t>
            </a:r>
            <a:r>
              <a:rPr lang="en-US" sz="2800" dirty="0" smtClean="0"/>
              <a:t> his </a:t>
            </a:r>
            <a:r>
              <a:rPr lang="en-US" sz="2800" u="sng" dirty="0" smtClean="0"/>
              <a:t>brothers</a:t>
            </a:r>
            <a:r>
              <a:rPr lang="en-US" sz="2800" dirty="0" smtClean="0"/>
              <a:t> </a:t>
            </a:r>
            <a:r>
              <a:rPr lang="en-US" sz="2800" u="sng" dirty="0" smtClean="0"/>
              <a:t>cooks</a:t>
            </a:r>
            <a:r>
              <a:rPr lang="en-US" sz="2800" dirty="0" smtClean="0"/>
              <a:t> dinner every night.</a:t>
            </a:r>
          </a:p>
          <a:p>
            <a:r>
              <a:rPr lang="en-US" sz="2800" dirty="0" smtClean="0"/>
              <a:t>RIGHT: His dad </a:t>
            </a:r>
            <a:r>
              <a:rPr lang="en-US" sz="2800" b="1" dirty="0" smtClean="0"/>
              <a:t>or</a:t>
            </a:r>
            <a:r>
              <a:rPr lang="en-US" sz="2800" dirty="0" smtClean="0"/>
              <a:t> his </a:t>
            </a:r>
            <a:r>
              <a:rPr lang="en-US" sz="2800" u="sng" dirty="0" smtClean="0"/>
              <a:t>brothers</a:t>
            </a:r>
            <a:r>
              <a:rPr lang="en-US" sz="2800" dirty="0" smtClean="0"/>
              <a:t> </a:t>
            </a:r>
            <a:r>
              <a:rPr lang="en-US" sz="2800" u="sng" dirty="0" smtClean="0"/>
              <a:t>cook</a:t>
            </a:r>
            <a:r>
              <a:rPr lang="en-US" sz="2800" dirty="0" smtClean="0"/>
              <a:t> dinner every night.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41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982132"/>
            <a:ext cx="10702344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COMMA, COMMA SMASH IT OUT!</a:t>
            </a:r>
            <a:br>
              <a:rPr lang="en-US" dirty="0" smtClean="0"/>
            </a:br>
            <a:r>
              <a:rPr lang="en-US" dirty="0" smtClean="0"/>
              <a:t>EG: Ignore any words between the subject and verb.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06" y="2556932"/>
            <a:ext cx="10766323" cy="3318936"/>
          </a:xfrm>
        </p:spPr>
        <p:txBody>
          <a:bodyPr>
            <a:noAutofit/>
          </a:bodyPr>
          <a:lstStyle/>
          <a:p>
            <a:r>
              <a:rPr lang="en-US" sz="2800" dirty="0" smtClean="0"/>
              <a:t>WRONG: The </a:t>
            </a:r>
            <a:r>
              <a:rPr lang="en-US" sz="2800" dirty="0"/>
              <a:t>team captain, as well as his </a:t>
            </a:r>
            <a:r>
              <a:rPr lang="en-US" sz="2800" u="sng" dirty="0"/>
              <a:t>players</a:t>
            </a:r>
            <a:r>
              <a:rPr lang="en-US" sz="2800" dirty="0"/>
              <a:t>, </a:t>
            </a:r>
            <a:r>
              <a:rPr lang="en-US" sz="2800" u="sng" dirty="0" smtClean="0"/>
              <a:t>are</a:t>
            </a:r>
            <a:r>
              <a:rPr lang="en-US" sz="2800" b="1" dirty="0"/>
              <a:t> </a:t>
            </a:r>
            <a:r>
              <a:rPr lang="en-US" sz="2800" dirty="0" smtClean="0"/>
              <a:t>anxious about the game.</a:t>
            </a:r>
          </a:p>
          <a:p>
            <a:r>
              <a:rPr lang="en-US" sz="2800" dirty="0" smtClean="0"/>
              <a:t>RIGHT: The team </a:t>
            </a:r>
            <a:r>
              <a:rPr lang="en-US" sz="2800" u="sng" dirty="0" smtClean="0"/>
              <a:t>captain</a:t>
            </a:r>
            <a:r>
              <a:rPr lang="en-US" sz="2800" dirty="0" smtClean="0"/>
              <a:t>, </a:t>
            </a:r>
            <a:r>
              <a:rPr lang="en-US" sz="2800" strike="sngStrike" dirty="0" smtClean="0"/>
              <a:t>as well as his players</a:t>
            </a:r>
            <a:r>
              <a:rPr lang="en-US" sz="2800" dirty="0" smtClean="0"/>
              <a:t>, </a:t>
            </a:r>
            <a:r>
              <a:rPr lang="en-US" sz="2800" u="sng" dirty="0" smtClean="0"/>
              <a:t>is</a:t>
            </a:r>
            <a:r>
              <a:rPr lang="en-US" sz="2800" dirty="0" smtClean="0"/>
              <a:t> anxious about the game.</a:t>
            </a:r>
          </a:p>
          <a:p>
            <a:r>
              <a:rPr lang="en-US" sz="2800" dirty="0" smtClean="0"/>
              <a:t>WRONG: </a:t>
            </a:r>
            <a:r>
              <a:rPr lang="en-US" sz="2800" dirty="0"/>
              <a:t>The book, including all the </a:t>
            </a:r>
            <a:r>
              <a:rPr lang="en-US" sz="2800" u="sng" dirty="0"/>
              <a:t>chapters</a:t>
            </a:r>
            <a:r>
              <a:rPr lang="en-US" sz="2800" dirty="0"/>
              <a:t> in the first section, </a:t>
            </a:r>
            <a:r>
              <a:rPr lang="en-US" sz="2800" u="sng" dirty="0" smtClean="0"/>
              <a:t>are</a:t>
            </a:r>
            <a:r>
              <a:rPr lang="en-US" sz="2800" dirty="0"/>
              <a:t> boring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RIGHT: The </a:t>
            </a:r>
            <a:r>
              <a:rPr lang="en-US" sz="2800" u="sng" dirty="0" smtClean="0"/>
              <a:t>book</a:t>
            </a:r>
            <a:r>
              <a:rPr lang="en-US" sz="2800" dirty="0" smtClean="0"/>
              <a:t>, </a:t>
            </a:r>
            <a:r>
              <a:rPr lang="en-US" sz="2800" strike="sngStrike" dirty="0" smtClean="0"/>
              <a:t>including all the chapters in the first section</a:t>
            </a:r>
            <a:r>
              <a:rPr lang="en-US" sz="2800" dirty="0" smtClean="0"/>
              <a:t>, </a:t>
            </a:r>
            <a:r>
              <a:rPr lang="en-US" sz="2800" u="sng" dirty="0" smtClean="0"/>
              <a:t>is</a:t>
            </a:r>
            <a:r>
              <a:rPr lang="en-US" sz="2800" dirty="0" smtClean="0"/>
              <a:t> boring.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1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Pronouns as compound subjects or objects:</a:t>
            </a:r>
            <a:br>
              <a:rPr lang="en-US" dirty="0" smtClean="0"/>
            </a:br>
            <a:r>
              <a:rPr lang="en-US" dirty="0" smtClean="0"/>
              <a:t>CROSS OUT the compound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4" y="2498501"/>
            <a:ext cx="10483402" cy="3670479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Jessica and (I/me) went to the gym after school to play basketball.</a:t>
            </a:r>
          </a:p>
          <a:p>
            <a:r>
              <a:rPr lang="en-US" sz="2900" strike="sngStrike" dirty="0"/>
              <a:t>Jessica and </a:t>
            </a:r>
            <a:r>
              <a:rPr lang="en-US" sz="2900" dirty="0"/>
              <a:t>(I/me) went to the gym after school to play basketball</a:t>
            </a:r>
            <a:r>
              <a:rPr lang="en-US" sz="2900" dirty="0" smtClean="0"/>
              <a:t>.</a:t>
            </a:r>
          </a:p>
          <a:p>
            <a:r>
              <a:rPr lang="en-US" sz="2900" u="sng" dirty="0" smtClean="0"/>
              <a:t>I</a:t>
            </a:r>
            <a:r>
              <a:rPr lang="en-US" sz="2900" dirty="0" smtClean="0"/>
              <a:t> went </a:t>
            </a:r>
            <a:r>
              <a:rPr lang="en-US" sz="2900" dirty="0"/>
              <a:t>to the gym after school to play basketball</a:t>
            </a:r>
            <a:r>
              <a:rPr lang="en-US" sz="2900" dirty="0" smtClean="0"/>
              <a:t>.</a:t>
            </a:r>
          </a:p>
          <a:p>
            <a:r>
              <a:rPr lang="en-US" sz="2900" dirty="0"/>
              <a:t>Jessica and </a:t>
            </a:r>
            <a:r>
              <a:rPr lang="en-US" sz="2900" dirty="0" smtClean="0"/>
              <a:t>I went </a:t>
            </a:r>
            <a:r>
              <a:rPr lang="en-US" sz="2900" dirty="0"/>
              <a:t>to the gym after school to play basketball</a:t>
            </a:r>
            <a:r>
              <a:rPr lang="en-US" sz="2900" dirty="0" smtClean="0"/>
              <a:t>.</a:t>
            </a: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2900" dirty="0" smtClean="0"/>
              <a:t>Please give the paperwork to Mrs. Jones or (I/me) before the end of the day today.</a:t>
            </a:r>
          </a:p>
          <a:p>
            <a:r>
              <a:rPr lang="en-US" sz="2900" dirty="0"/>
              <a:t>Please give the paperwork to </a:t>
            </a:r>
            <a:r>
              <a:rPr lang="en-US" sz="2900" strike="sngStrike" dirty="0"/>
              <a:t>Mrs. Jones or </a:t>
            </a:r>
            <a:r>
              <a:rPr lang="en-US" sz="2900" dirty="0"/>
              <a:t>(I/me) before the end of the day today</a:t>
            </a:r>
            <a:r>
              <a:rPr lang="en-US" sz="2900" dirty="0" smtClean="0"/>
              <a:t>.</a:t>
            </a:r>
          </a:p>
          <a:p>
            <a:r>
              <a:rPr lang="en-US" sz="2900" dirty="0"/>
              <a:t>Please give the paperwork </a:t>
            </a:r>
            <a:r>
              <a:rPr lang="en-US" sz="2900" u="sng" dirty="0" smtClean="0"/>
              <a:t>me </a:t>
            </a:r>
            <a:r>
              <a:rPr lang="en-US" sz="2900" dirty="0" smtClean="0"/>
              <a:t>before </a:t>
            </a:r>
            <a:r>
              <a:rPr lang="en-US" sz="2900" dirty="0"/>
              <a:t>the end of the day today.</a:t>
            </a:r>
          </a:p>
          <a:p>
            <a:r>
              <a:rPr lang="en-US" sz="2900" dirty="0"/>
              <a:t>Please give the paperwork to Mrs. Jones </a:t>
            </a:r>
            <a:r>
              <a:rPr lang="en-US" sz="2900" dirty="0" smtClean="0"/>
              <a:t>or me before </a:t>
            </a:r>
            <a:r>
              <a:rPr lang="en-US" sz="2900" dirty="0"/>
              <a:t>the end of the day today.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Pronouns follow the “and as Plural” or “nor/near” rule also (sub/</a:t>
            </a:r>
            <a:r>
              <a:rPr lang="en-US" dirty="0" err="1" smtClean="0"/>
              <a:t>vb</a:t>
            </a:r>
            <a:r>
              <a:rPr lang="en-US" dirty="0" smtClean="0"/>
              <a:t> </a:t>
            </a:r>
            <a:r>
              <a:rPr lang="en-US" dirty="0" err="1" smtClean="0"/>
              <a:t>agmt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u="sng" dirty="0" smtClean="0"/>
              <a:t>She and I </a:t>
            </a:r>
            <a:r>
              <a:rPr lang="en-US" sz="3200" dirty="0" smtClean="0"/>
              <a:t>are going to the mall after school.</a:t>
            </a:r>
          </a:p>
          <a:p>
            <a:r>
              <a:rPr lang="en-US" sz="3200" u="sng" dirty="0" smtClean="0"/>
              <a:t>Neither</a:t>
            </a:r>
            <a:r>
              <a:rPr lang="en-US" sz="3200" dirty="0" smtClean="0"/>
              <a:t> </a:t>
            </a:r>
            <a:r>
              <a:rPr lang="en-US" sz="3200" u="sng" dirty="0" smtClean="0"/>
              <a:t>Benny nor I </a:t>
            </a:r>
            <a:r>
              <a:rPr lang="en-US" sz="3200" dirty="0" smtClean="0"/>
              <a:t>have plans for this summer.</a:t>
            </a:r>
          </a:p>
          <a:p>
            <a:r>
              <a:rPr lang="en-US" sz="3200" u="sng" dirty="0"/>
              <a:t>Neither</a:t>
            </a:r>
            <a:r>
              <a:rPr lang="en-US" sz="3200" dirty="0"/>
              <a:t> </a:t>
            </a:r>
            <a:r>
              <a:rPr lang="en-US" sz="3200" u="sng" dirty="0" smtClean="0"/>
              <a:t>he nor she </a:t>
            </a:r>
            <a:r>
              <a:rPr lang="en-US" sz="3200" dirty="0" smtClean="0"/>
              <a:t>wants </a:t>
            </a:r>
            <a:r>
              <a:rPr lang="en-US" sz="3200" dirty="0"/>
              <a:t>her quizzes back.</a:t>
            </a:r>
          </a:p>
          <a:p>
            <a:r>
              <a:rPr lang="en-US" sz="3200" dirty="0" smtClean="0"/>
              <a:t>Either she or I (prefer/prefers) to spend summers at the beach as opposed to in Alaska.</a:t>
            </a:r>
          </a:p>
          <a:p>
            <a:r>
              <a:rPr lang="en-US" sz="3200" dirty="0" smtClean="0"/>
              <a:t>He and I (go/goes) to the grocery once a week.</a:t>
            </a:r>
            <a:endParaRPr lang="en-US" sz="3200" dirty="0"/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out for indefinite pronouns as subjects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125" y="5527279"/>
            <a:ext cx="9601196" cy="3318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Singular: each, every, one</a:t>
            </a:r>
            <a:r>
              <a:rPr lang="en-US" sz="2800" dirty="0" smtClean="0"/>
              <a:t>, body, thing, </a:t>
            </a:r>
            <a:r>
              <a:rPr lang="en-US" sz="2800" dirty="0" smtClean="0"/>
              <a:t>either, neither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8" y="2285999"/>
            <a:ext cx="9252733" cy="30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 out for indefinite pronouns as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u="sng" dirty="0" smtClean="0"/>
              <a:t>Either</a:t>
            </a:r>
            <a:r>
              <a:rPr lang="en-US" sz="3600" dirty="0" smtClean="0"/>
              <a:t> of the students </a:t>
            </a:r>
            <a:r>
              <a:rPr lang="en-US" sz="3600" u="sng" dirty="0" smtClean="0"/>
              <a:t>is</a:t>
            </a:r>
            <a:r>
              <a:rPr lang="en-US" sz="3600" dirty="0" smtClean="0"/>
              <a:t> eligible to win </a:t>
            </a:r>
            <a:r>
              <a:rPr lang="en-US" sz="3600" dirty="0" smtClean="0"/>
              <a:t>the award for most artistic.</a:t>
            </a:r>
          </a:p>
          <a:p>
            <a:r>
              <a:rPr lang="en-US" sz="3600" u="sng" dirty="0" smtClean="0"/>
              <a:t>Both</a:t>
            </a:r>
            <a:r>
              <a:rPr lang="en-US" sz="3600" dirty="0" smtClean="0"/>
              <a:t> of the children </a:t>
            </a:r>
            <a:r>
              <a:rPr lang="en-US" sz="3600" u="sng" dirty="0" smtClean="0"/>
              <a:t>create</a:t>
            </a:r>
            <a:r>
              <a:rPr lang="en-US" sz="3600" dirty="0" smtClean="0"/>
              <a:t> their </a:t>
            </a:r>
            <a:r>
              <a:rPr lang="en-US" sz="3600" dirty="0" smtClean="0"/>
              <a:t>projects </a:t>
            </a:r>
            <a:r>
              <a:rPr lang="en-US" sz="3600" dirty="0" smtClean="0"/>
              <a:t>at home</a:t>
            </a:r>
            <a:r>
              <a:rPr lang="en-US" sz="3600" dirty="0" smtClean="0"/>
              <a:t>.</a:t>
            </a:r>
          </a:p>
          <a:p>
            <a:r>
              <a:rPr lang="en-US" sz="3600" u="sng" dirty="0" smtClean="0"/>
              <a:t>All</a:t>
            </a:r>
            <a:r>
              <a:rPr lang="en-US" sz="3600" dirty="0" smtClean="0"/>
              <a:t> of the chicken </a:t>
            </a:r>
            <a:r>
              <a:rPr lang="en-US" sz="3600" u="sng" dirty="0" smtClean="0"/>
              <a:t>was </a:t>
            </a:r>
            <a:r>
              <a:rPr lang="en-US" sz="3600" dirty="0" smtClean="0"/>
              <a:t>gone </a:t>
            </a:r>
            <a:r>
              <a:rPr lang="en-US" sz="3600" dirty="0" smtClean="0"/>
              <a:t>when I got home from work.</a:t>
            </a:r>
          </a:p>
          <a:p>
            <a:r>
              <a:rPr lang="en-US" sz="3600" u="sng" dirty="0" smtClean="0"/>
              <a:t>Few</a:t>
            </a:r>
            <a:r>
              <a:rPr lang="en-US" sz="3600" dirty="0" smtClean="0"/>
              <a:t> of the computers in the lab still </a:t>
            </a:r>
            <a:r>
              <a:rPr lang="en-US" sz="3600" u="sng" dirty="0" smtClean="0"/>
              <a:t>work</a:t>
            </a:r>
            <a:r>
              <a:rPr lang="en-US" sz="3600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18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542</TotalTime>
  <Words>505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Agreement Reminders</vt:lpstr>
      <vt:lpstr>The Object of the Preposition is NEVER EVER the subject of a sentence.</vt:lpstr>
      <vt:lpstr>Subjects combined with “and” are plural unless referring to the same person.</vt:lpstr>
      <vt:lpstr>Subject combined with “or” or “nor” agree with the closer subject to the verb.</vt:lpstr>
      <vt:lpstr>COMMA, COMMA SMASH IT OUT! EG: Ignore any words between the subject and verb.</vt:lpstr>
      <vt:lpstr>Pronouns as compound subjects or objects: CROSS OUT the compound</vt:lpstr>
      <vt:lpstr>Pronouns follow the “and as Plural” or “nor/near” rule also (sub/vb agmt)</vt:lpstr>
      <vt:lpstr>Look out for indefinite pronouns as subjects</vt:lpstr>
      <vt:lpstr>Look out for indefinite pronouns as subjects</vt:lpstr>
    </vt:vector>
  </TitlesOfParts>
  <Company>Jackson-Madison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Agreement Remindes</dc:title>
  <dc:creator>Margaret C. Day</dc:creator>
  <cp:lastModifiedBy>Margaret C. Day</cp:lastModifiedBy>
  <cp:revision>14</cp:revision>
  <dcterms:created xsi:type="dcterms:W3CDTF">2015-02-24T15:22:04Z</dcterms:created>
  <dcterms:modified xsi:type="dcterms:W3CDTF">2015-02-25T16:43:23Z</dcterms:modified>
</cp:coreProperties>
</file>