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87" d="100"/>
          <a:sy n="87" d="100"/>
        </p:scale>
        <p:origin x="114"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10/18/2017</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10/18/2017</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10/18/2017</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10/18/2017</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10/18/2017</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10/18/2017</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10/18/2017</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10/18/2017</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Avoiding Plot Summary in Literary Writing</a:t>
            </a:r>
            <a:endParaRPr lang="en-US" dirty="0"/>
          </a:p>
        </p:txBody>
      </p:sp>
      <p:sp>
        <p:nvSpPr>
          <p:cNvPr id="3" name="Subtitle 2"/>
          <p:cNvSpPr>
            <a:spLocks noGrp="1"/>
          </p:cNvSpPr>
          <p:nvPr>
            <p:ph type="subTitle" idx="1"/>
          </p:nvPr>
        </p:nvSpPr>
        <p:spPr/>
        <p:txBody>
          <a:bodyPr/>
          <a:lstStyle/>
          <a:p>
            <a:r>
              <a:rPr lang="en-US" dirty="0" smtClean="0"/>
              <a:t>To accompany “Summary</a:t>
            </a:r>
            <a:r>
              <a:rPr lang="en-US" dirty="0"/>
              <a:t>: Using it Wisely from The Writing Center, </a:t>
            </a:r>
            <a:r>
              <a:rPr lang="en-US" dirty="0" smtClean="0"/>
              <a:t>UNC-CH”</a:t>
            </a:r>
            <a:endParaRPr lang="en-US" dirty="0"/>
          </a:p>
        </p:txBody>
      </p:sp>
    </p:spTree>
    <p:extLst>
      <p:ext uri="{BB962C8B-B14F-4D97-AF65-F5344CB8AC3E}">
        <p14:creationId xmlns:p14="http://schemas.microsoft.com/office/powerpoint/2010/main" val="2369895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Self Reflection</a:t>
            </a:r>
            <a:endParaRPr lang="en-US" dirty="0"/>
          </a:p>
        </p:txBody>
      </p:sp>
      <p:sp>
        <p:nvSpPr>
          <p:cNvPr id="6" name="Content Placeholder 5"/>
          <p:cNvSpPr>
            <a:spLocks noGrp="1"/>
          </p:cNvSpPr>
          <p:nvPr>
            <p:ph idx="1"/>
          </p:nvPr>
        </p:nvSpPr>
        <p:spPr/>
        <p:txBody>
          <a:bodyPr/>
          <a:lstStyle/>
          <a:p>
            <a:r>
              <a:rPr lang="en-US" sz="3600" dirty="0" smtClean="0"/>
              <a:t>Can you relate to relying too heavily on plot when writing a literary analysis? Explain. </a:t>
            </a:r>
          </a:p>
          <a:p>
            <a:r>
              <a:rPr lang="en-US" sz="3600" dirty="0" smtClean="0"/>
              <a:t>When can summary </a:t>
            </a:r>
            <a:r>
              <a:rPr lang="en-US" sz="3600" smtClean="0"/>
              <a:t>be helpful? </a:t>
            </a:r>
            <a:endParaRPr lang="en-US" sz="3600" dirty="0" smtClean="0"/>
          </a:p>
          <a:p>
            <a:endParaRPr lang="en-US" dirty="0"/>
          </a:p>
        </p:txBody>
      </p:sp>
    </p:spTree>
    <p:extLst>
      <p:ext uri="{BB962C8B-B14F-4D97-AF65-F5344CB8AC3E}">
        <p14:creationId xmlns:p14="http://schemas.microsoft.com/office/powerpoint/2010/main" val="2669715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Two Introductions: A Comparison</a:t>
            </a:r>
            <a:endParaRPr lang="en-US" dirty="0"/>
          </a:p>
        </p:txBody>
      </p:sp>
      <p:sp>
        <p:nvSpPr>
          <p:cNvPr id="5" name="Content Placeholder 4"/>
          <p:cNvSpPr>
            <a:spLocks noGrp="1"/>
          </p:cNvSpPr>
          <p:nvPr>
            <p:ph sz="half" idx="1"/>
          </p:nvPr>
        </p:nvSpPr>
        <p:spPr>
          <a:xfrm>
            <a:off x="4516916" y="231354"/>
            <a:ext cx="7575932" cy="3646584"/>
          </a:xfrm>
        </p:spPr>
        <p:txBody>
          <a:bodyPr>
            <a:noAutofit/>
          </a:bodyPr>
          <a:lstStyle/>
          <a:p>
            <a:pPr marL="0" indent="0">
              <a:buNone/>
            </a:pPr>
            <a:r>
              <a:rPr lang="en-US" sz="1900" u="sng" dirty="0"/>
              <a:t>The Great Gatsby </a:t>
            </a:r>
            <a:r>
              <a:rPr lang="en-US" sz="1900" dirty="0"/>
              <a:t>is the story of a mysterious millionaire, Jay Gatsby, who lives alone on an island in New York. F. Scott Fitzgerald wrote the book, but the narrator is Nick </a:t>
            </a:r>
            <a:r>
              <a:rPr lang="en-US" sz="1900" dirty="0" err="1"/>
              <a:t>Carraway</a:t>
            </a:r>
            <a:r>
              <a:rPr lang="en-US" sz="1900" dirty="0"/>
              <a:t>. Nick is Gatsby’s neighbor, and he chronicles the story of Gatsby and his circle of friends, beginning with his introduction to the strange man and ending with Gatsby’s tragic death. In the story, Nick describes his environment through various colors, including green, white, and grey. Whereas white and grey symbolize false purity and decay respectively, the color green offers a symbol of hope.</a:t>
            </a:r>
          </a:p>
        </p:txBody>
      </p:sp>
      <p:sp>
        <p:nvSpPr>
          <p:cNvPr id="6" name="Content Placeholder 5"/>
          <p:cNvSpPr>
            <a:spLocks noGrp="1"/>
          </p:cNvSpPr>
          <p:nvPr>
            <p:ph sz="half" idx="2"/>
          </p:nvPr>
        </p:nvSpPr>
        <p:spPr>
          <a:xfrm>
            <a:off x="4516916" y="3646584"/>
            <a:ext cx="7575932" cy="3321586"/>
          </a:xfrm>
        </p:spPr>
        <p:txBody>
          <a:bodyPr>
            <a:noAutofit/>
          </a:bodyPr>
          <a:lstStyle/>
          <a:p>
            <a:pPr marL="0" indent="0">
              <a:buNone/>
            </a:pPr>
            <a:r>
              <a:rPr lang="en-US" sz="1900" dirty="0" smtClean="0"/>
              <a:t>In </a:t>
            </a:r>
            <a:r>
              <a:rPr lang="en-US" sz="1900" u="sng" dirty="0"/>
              <a:t>The Great Gatsby</a:t>
            </a:r>
            <a:r>
              <a:rPr lang="en-US" sz="1900" dirty="0"/>
              <a:t>, F. Scott Fitzgerald provides readers with detailed descriptions of the area surrounding East Egg, New York. In fact, Nick </a:t>
            </a:r>
            <a:r>
              <a:rPr lang="en-US" sz="1900" dirty="0" err="1"/>
              <a:t>Carraway’s</a:t>
            </a:r>
            <a:r>
              <a:rPr lang="en-US" sz="1900" dirty="0"/>
              <a:t> narration describes the setting with as much detail as the characters in the book. Nick’s description of his environment presents the book’s themes, symbolizing significant aspects of the post-World War I era. Whereas white and grey symbolize the false purity and decay of the 1920s, the color green offers a symbol of hope.</a:t>
            </a:r>
          </a:p>
        </p:txBody>
      </p:sp>
    </p:spTree>
    <p:extLst>
      <p:ext uri="{BB962C8B-B14F-4D97-AF65-F5344CB8AC3E}">
        <p14:creationId xmlns:p14="http://schemas.microsoft.com/office/powerpoint/2010/main" val="3747736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to Avoid Plot Summary</a:t>
            </a:r>
            <a:endParaRPr lang="en-US" dirty="0"/>
          </a:p>
        </p:txBody>
      </p:sp>
      <p:sp>
        <p:nvSpPr>
          <p:cNvPr id="5" name="Content Placeholder 4"/>
          <p:cNvSpPr>
            <a:spLocks noGrp="1"/>
          </p:cNvSpPr>
          <p:nvPr>
            <p:ph idx="1"/>
          </p:nvPr>
        </p:nvSpPr>
        <p:spPr>
          <a:xfrm>
            <a:off x="4671153" y="264405"/>
            <a:ext cx="7348250" cy="6433849"/>
          </a:xfrm>
        </p:spPr>
        <p:txBody>
          <a:bodyPr>
            <a:noAutofit/>
          </a:bodyPr>
          <a:lstStyle/>
          <a:p>
            <a:r>
              <a:rPr lang="en-US" sz="2200" dirty="0" smtClean="0"/>
              <a:t>Read and reread the prompt, and revisit the assignment often as you write. </a:t>
            </a:r>
          </a:p>
          <a:p>
            <a:r>
              <a:rPr lang="en-US" sz="2200" dirty="0" smtClean="0"/>
              <a:t>Formulate a strong argument and thesis, and be sure that your final draft is structured around it.  Use aspects of plot, story, history, etc. only as evidence.</a:t>
            </a:r>
          </a:p>
          <a:p>
            <a:r>
              <a:rPr lang="en-US" sz="2200" dirty="0" smtClean="0"/>
              <a:t>Read critically, and ask questions as you read (how/why/agree/disagree)</a:t>
            </a:r>
          </a:p>
          <a:p>
            <a:r>
              <a:rPr lang="en-US" sz="2200" dirty="0" smtClean="0"/>
              <a:t>Create clear topic sentences that make arguments in support of your thesis.</a:t>
            </a:r>
          </a:p>
          <a:p>
            <a:r>
              <a:rPr lang="en-US" sz="2200" dirty="0" smtClean="0"/>
              <a:t>Mark your paper with summary/evidence and commentary.  Then, ensure you have lots of analysis and minimal summary/description. </a:t>
            </a:r>
          </a:p>
          <a:p>
            <a:r>
              <a:rPr lang="en-US" sz="2200" dirty="0" smtClean="0"/>
              <a:t>Ask questions: would this essay be interesting to people who have already read or seen the work?</a:t>
            </a:r>
          </a:p>
        </p:txBody>
      </p:sp>
    </p:spTree>
    <p:extLst>
      <p:ext uri="{BB962C8B-B14F-4D97-AF65-F5344CB8AC3E}">
        <p14:creationId xmlns:p14="http://schemas.microsoft.com/office/powerpoint/2010/main" val="2425185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78C30D"/>
      </a:accent1>
      <a:accent2>
        <a:srgbClr val="099B62"/>
      </a:accent2>
      <a:accent3>
        <a:srgbClr val="21CFDF"/>
      </a:accent3>
      <a:accent4>
        <a:srgbClr val="179FDF"/>
      </a:accent4>
      <a:accent5>
        <a:srgbClr val="E75710"/>
      </a:accent5>
      <a:accent6>
        <a:srgbClr val="F89C19"/>
      </a:accent6>
      <a:hlink>
        <a:srgbClr val="7CDE25"/>
      </a:hlink>
      <a:folHlink>
        <a:srgbClr val="BCE8A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EF0781-FB17-4F1F-B3B1-699933968CEA}"/>
    </a:ext>
  </a:extLst>
</a:theme>
</file>

<file path=docProps/app.xml><?xml version="1.0" encoding="utf-8"?>
<Properties xmlns="http://schemas.openxmlformats.org/officeDocument/2006/extended-properties" xmlns:vt="http://schemas.openxmlformats.org/officeDocument/2006/docPropsVTypes">
  <Template>TM16401371[[fn=Atlas]]</Template>
  <TotalTime>36</TotalTime>
  <Words>368</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Calibri Light</vt:lpstr>
      <vt:lpstr>Rockwell</vt:lpstr>
      <vt:lpstr>Wingdings</vt:lpstr>
      <vt:lpstr>Atlas</vt:lpstr>
      <vt:lpstr>Avoiding Plot Summary in Literary Writing</vt:lpstr>
      <vt:lpstr>Self Reflection</vt:lpstr>
      <vt:lpstr>Two Introductions: A Comparison</vt:lpstr>
      <vt:lpstr>Strategies to Avoid Plot Summary</vt:lpstr>
    </vt:vector>
  </TitlesOfParts>
  <Company>JMCSS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Avoiding Plot Summary in Literary Writing</dc:title>
  <dc:creator>Margaret D. Livingston</dc:creator>
  <cp:lastModifiedBy>Margaret D. Livingston</cp:lastModifiedBy>
  <cp:revision>4</cp:revision>
  <dcterms:created xsi:type="dcterms:W3CDTF">2017-10-18T19:00:51Z</dcterms:created>
  <dcterms:modified xsi:type="dcterms:W3CDTF">2017-10-18T19:37:40Z</dcterms:modified>
</cp:coreProperties>
</file>