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5" r:id="rId5"/>
    <p:sldId id="263" r:id="rId6"/>
    <p:sldId id="262" r:id="rId7"/>
    <p:sldId id="271" r:id="rId8"/>
    <p:sldId id="258" r:id="rId9"/>
    <p:sldId id="270" r:id="rId10"/>
    <p:sldId id="272" r:id="rId11"/>
    <p:sldId id="273" r:id="rId12"/>
    <p:sldId id="274" r:id="rId13"/>
    <p:sldId id="269" r:id="rId14"/>
    <p:sldId id="278" r:id="rId15"/>
    <p:sldId id="266" r:id="rId16"/>
    <p:sldId id="275" r:id="rId17"/>
    <p:sldId id="267"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26806-082E-41E1-830A-4D0FC610EBB2}"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59772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26806-082E-41E1-830A-4D0FC610EBB2}"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36752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26806-082E-41E1-830A-4D0FC610EBB2}"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8174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26806-082E-41E1-830A-4D0FC610EBB2}"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04540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926806-082E-41E1-830A-4D0FC610EBB2}"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20823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26806-082E-41E1-830A-4D0FC610EBB2}"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08575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26806-082E-41E1-830A-4D0FC610EBB2}"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198573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26806-082E-41E1-830A-4D0FC610EBB2}"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34361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26806-082E-41E1-830A-4D0FC610EBB2}"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95203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926806-082E-41E1-830A-4D0FC610EBB2}"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70757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926806-082E-41E1-830A-4D0FC610EBB2}"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37D83-FEBB-4F01-99F9-ED8ED11A4337}" type="slidenum">
              <a:rPr lang="en-US" smtClean="0"/>
              <a:t>‹#›</a:t>
            </a:fld>
            <a:endParaRPr lang="en-US"/>
          </a:p>
        </p:txBody>
      </p:sp>
    </p:spTree>
    <p:extLst>
      <p:ext uri="{BB962C8B-B14F-4D97-AF65-F5344CB8AC3E}">
        <p14:creationId xmlns:p14="http://schemas.microsoft.com/office/powerpoint/2010/main" val="307568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26806-082E-41E1-830A-4D0FC610EBB2}"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37D83-FEBB-4F01-99F9-ED8ED11A4337}" type="slidenum">
              <a:rPr lang="en-US" smtClean="0"/>
              <a:t>‹#›</a:t>
            </a:fld>
            <a:endParaRPr lang="en-US"/>
          </a:p>
        </p:txBody>
      </p:sp>
    </p:spTree>
    <p:extLst>
      <p:ext uri="{BB962C8B-B14F-4D97-AF65-F5344CB8AC3E}">
        <p14:creationId xmlns:p14="http://schemas.microsoft.com/office/powerpoint/2010/main" val="170584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P6umkgMRq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9977" y="-733704"/>
            <a:ext cx="10059556" cy="2387600"/>
          </a:xfrm>
        </p:spPr>
        <p:txBody>
          <a:bodyPr>
            <a:normAutofit/>
          </a:bodyPr>
          <a:lstStyle/>
          <a:p>
            <a:r>
              <a:rPr lang="en-US" sz="7200" b="1" i="1" dirty="0" smtClean="0"/>
              <a:t>Beloved</a:t>
            </a:r>
            <a:r>
              <a:rPr lang="en-US" sz="7200" b="1" dirty="0" smtClean="0"/>
              <a:t> by Toni Morrison</a:t>
            </a:r>
            <a:endParaRPr lang="en-US" sz="7200" b="1" i="1" dirty="0"/>
          </a:p>
        </p:txBody>
      </p:sp>
      <p:pic>
        <p:nvPicPr>
          <p:cNvPr id="4" name="Picture 3"/>
          <p:cNvPicPr>
            <a:picLocks noChangeAspect="1"/>
          </p:cNvPicPr>
          <p:nvPr/>
        </p:nvPicPr>
        <p:blipFill>
          <a:blip r:embed="rId2"/>
          <a:stretch>
            <a:fillRect/>
          </a:stretch>
        </p:blipFill>
        <p:spPr>
          <a:xfrm>
            <a:off x="2053406" y="1937877"/>
            <a:ext cx="7981950" cy="3867150"/>
          </a:xfrm>
          <a:prstGeom prst="rect">
            <a:avLst/>
          </a:prstGeom>
          <a:ln w="76200">
            <a:solidFill>
              <a:schemeClr val="tx1"/>
            </a:solidFill>
          </a:ln>
        </p:spPr>
      </p:pic>
    </p:spTree>
    <p:extLst>
      <p:ext uri="{BB962C8B-B14F-4D97-AF65-F5344CB8AC3E}">
        <p14:creationId xmlns:p14="http://schemas.microsoft.com/office/powerpoint/2010/main" val="2694662498"/>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8774"/>
            <a:ext cx="10515600" cy="1325563"/>
          </a:xfrm>
        </p:spPr>
        <p:txBody>
          <a:bodyPr/>
          <a:lstStyle/>
          <a:p>
            <a:r>
              <a:rPr lang="en-US" dirty="0" smtClean="0"/>
              <a:t>Morrison and Slavery</a:t>
            </a:r>
            <a:endParaRPr lang="en-US" dirty="0"/>
          </a:p>
        </p:txBody>
      </p:sp>
      <p:sp>
        <p:nvSpPr>
          <p:cNvPr id="3" name="Content Placeholder 2"/>
          <p:cNvSpPr>
            <a:spLocks noGrp="1"/>
          </p:cNvSpPr>
          <p:nvPr>
            <p:ph idx="1"/>
          </p:nvPr>
        </p:nvSpPr>
        <p:spPr>
          <a:xfrm>
            <a:off x="134471" y="1021976"/>
            <a:ext cx="8713135" cy="5836025"/>
          </a:xfrm>
        </p:spPr>
        <p:txBody>
          <a:bodyPr>
            <a:normAutofit lnSpcReduction="10000"/>
          </a:bodyPr>
          <a:lstStyle/>
          <a:p>
            <a:pPr>
              <a:defRPr/>
            </a:pPr>
            <a:r>
              <a:rPr lang="en-US" altLang="en-US" sz="3200" dirty="0"/>
              <a:t>“There are no monuments to slavery</a:t>
            </a:r>
            <a:r>
              <a:rPr lang="en-US" altLang="en-US" sz="3200" dirty="0" smtClean="0"/>
              <a:t>.”</a:t>
            </a:r>
          </a:p>
          <a:p>
            <a:pPr lvl="1">
              <a:defRPr/>
            </a:pPr>
            <a:r>
              <a:rPr lang="en-US" altLang="en-US" sz="2800" dirty="0" smtClean="0"/>
              <a:t>We </a:t>
            </a:r>
            <a:r>
              <a:rPr lang="en-US" altLang="en-US" sz="2800" dirty="0"/>
              <a:t>have chosen to turn away and forget, once again denying the humanity, dignity and identity of the enslaved. Literature must be their monument and collective memory</a:t>
            </a:r>
          </a:p>
          <a:p>
            <a:pPr>
              <a:defRPr/>
            </a:pPr>
            <a:r>
              <a:rPr lang="en-US" altLang="en-US" sz="3200" dirty="0"/>
              <a:t>Loving our country full means coming to terms with all of its past and heritage. To honor and remember the victims of slavery grants them their humanity and enriches our country.</a:t>
            </a:r>
          </a:p>
          <a:p>
            <a:pPr>
              <a:defRPr/>
            </a:pPr>
            <a:r>
              <a:rPr lang="en-US" altLang="en-US" sz="3200" dirty="0"/>
              <a:t>Morrison creates a kind of collective memory/consciousness of slavery and the slave experience</a:t>
            </a:r>
            <a:r>
              <a:rPr lang="en-US" altLang="en-US" sz="3200" dirty="0" smtClean="0"/>
              <a:t>. </a:t>
            </a:r>
          </a:p>
          <a:p>
            <a:pPr lvl="1">
              <a:defRPr/>
            </a:pPr>
            <a:r>
              <a:rPr lang="en-US" altLang="en-US" sz="2800" dirty="0" smtClean="0"/>
              <a:t>“Trying to make the slave experience Intimate.”</a:t>
            </a:r>
            <a:endParaRPr lang="en-US" altLang="en-US" sz="2800" dirty="0"/>
          </a:p>
          <a:p>
            <a:pPr marL="0" indent="0">
              <a:buNone/>
            </a:pPr>
            <a:endParaRPr lang="en-US" dirty="0"/>
          </a:p>
        </p:txBody>
      </p:sp>
      <p:pic>
        <p:nvPicPr>
          <p:cNvPr id="4" name="Picture 3"/>
          <p:cNvPicPr>
            <a:picLocks noChangeAspect="1"/>
          </p:cNvPicPr>
          <p:nvPr/>
        </p:nvPicPr>
        <p:blipFill>
          <a:blip r:embed="rId2"/>
          <a:stretch>
            <a:fillRect/>
          </a:stretch>
        </p:blipFill>
        <p:spPr>
          <a:xfrm>
            <a:off x="8847605" y="1885389"/>
            <a:ext cx="3219450" cy="3409950"/>
          </a:xfrm>
          <a:prstGeom prst="rect">
            <a:avLst/>
          </a:prstGeom>
          <a:ln w="76200">
            <a:solidFill>
              <a:schemeClr val="tx1"/>
            </a:solidFill>
          </a:ln>
        </p:spPr>
      </p:pic>
    </p:spTree>
    <p:extLst>
      <p:ext uri="{BB962C8B-B14F-4D97-AF65-F5344CB8AC3E}">
        <p14:creationId xmlns:p14="http://schemas.microsoft.com/office/powerpoint/2010/main" val="4180206862"/>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2213"/>
            <a:ext cx="7539318" cy="1325563"/>
          </a:xfrm>
        </p:spPr>
        <p:txBody>
          <a:bodyPr>
            <a:normAutofit/>
          </a:bodyPr>
          <a:lstStyle/>
          <a:p>
            <a:r>
              <a:rPr lang="en-US" sz="6600" dirty="0" smtClean="0"/>
              <a:t>Morrison’s Intentions</a:t>
            </a:r>
            <a:endParaRPr lang="en-US" sz="6600" dirty="0"/>
          </a:p>
        </p:txBody>
      </p:sp>
      <p:sp>
        <p:nvSpPr>
          <p:cNvPr id="3" name="Content Placeholder 2"/>
          <p:cNvSpPr>
            <a:spLocks noGrp="1"/>
          </p:cNvSpPr>
          <p:nvPr>
            <p:ph idx="1"/>
          </p:nvPr>
        </p:nvSpPr>
        <p:spPr>
          <a:xfrm>
            <a:off x="824753" y="2146766"/>
            <a:ext cx="5495365" cy="4711234"/>
          </a:xfrm>
        </p:spPr>
        <p:txBody>
          <a:bodyPr>
            <a:noAutofit/>
          </a:bodyPr>
          <a:lstStyle/>
          <a:p>
            <a:pPr marL="0" indent="0" algn="ctr">
              <a:buNone/>
            </a:pPr>
            <a:r>
              <a:rPr lang="en-US" sz="5400" dirty="0" smtClean="0"/>
              <a:t>Take a moment to read the Forward of Morrison’s masterpiece. </a:t>
            </a:r>
            <a:endParaRPr lang="en-US" sz="5400" dirty="0"/>
          </a:p>
        </p:txBody>
      </p:sp>
      <p:pic>
        <p:nvPicPr>
          <p:cNvPr id="4" name="Picture 3"/>
          <p:cNvPicPr>
            <a:picLocks noChangeAspect="1"/>
          </p:cNvPicPr>
          <p:nvPr/>
        </p:nvPicPr>
        <p:blipFill>
          <a:blip r:embed="rId3"/>
          <a:stretch>
            <a:fillRect/>
          </a:stretch>
        </p:blipFill>
        <p:spPr>
          <a:xfrm>
            <a:off x="7441826" y="32430"/>
            <a:ext cx="4122644" cy="6825570"/>
          </a:xfrm>
          <a:prstGeom prst="rect">
            <a:avLst/>
          </a:prstGeom>
        </p:spPr>
      </p:pic>
    </p:spTree>
    <p:extLst>
      <p:ext uri="{BB962C8B-B14F-4D97-AF65-F5344CB8AC3E}">
        <p14:creationId xmlns:p14="http://schemas.microsoft.com/office/powerpoint/2010/main" val="354667203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4" y="-94130"/>
            <a:ext cx="10515600" cy="1325563"/>
          </a:xfrm>
        </p:spPr>
        <p:txBody>
          <a:bodyPr/>
          <a:lstStyle/>
          <a:p>
            <a:r>
              <a:rPr lang="en-US" dirty="0" smtClean="0"/>
              <a:t>Ways of Reading </a:t>
            </a:r>
            <a:r>
              <a:rPr lang="en-US" i="1" dirty="0" smtClean="0"/>
              <a:t>Beloved</a:t>
            </a:r>
            <a:endParaRPr lang="en-US" dirty="0"/>
          </a:p>
        </p:txBody>
      </p:sp>
      <p:sp>
        <p:nvSpPr>
          <p:cNvPr id="3" name="Content Placeholder 2"/>
          <p:cNvSpPr>
            <a:spLocks noGrp="1"/>
          </p:cNvSpPr>
          <p:nvPr>
            <p:ph idx="1"/>
          </p:nvPr>
        </p:nvSpPr>
        <p:spPr>
          <a:xfrm>
            <a:off x="282387" y="1129552"/>
            <a:ext cx="11698941" cy="5620871"/>
          </a:xfrm>
          <a:noFill/>
        </p:spPr>
        <p:txBody>
          <a:bodyPr>
            <a:normAutofit/>
          </a:bodyPr>
          <a:lstStyle/>
          <a:p>
            <a:r>
              <a:rPr lang="en-US" altLang="en-US" sz="3200" dirty="0"/>
              <a:t>As a ghost story; a story about the haunting legacy of slavery on </a:t>
            </a:r>
            <a:r>
              <a:rPr lang="en-US" altLang="en-US" sz="3200" dirty="0" smtClean="0"/>
              <a:t>America, haunting of guilt</a:t>
            </a:r>
            <a:endParaRPr lang="en-US" altLang="en-US" sz="3200" dirty="0"/>
          </a:p>
          <a:p>
            <a:r>
              <a:rPr lang="en-US" altLang="en-US" sz="3200" dirty="0"/>
              <a:t>As a slave narrative—the brutalities and inhumanities of slavery from the intimate perspective of the enslaved</a:t>
            </a:r>
          </a:p>
          <a:p>
            <a:r>
              <a:rPr lang="en-US" altLang="en-US" sz="3200" dirty="0"/>
              <a:t>As a novel about motherhood and the intensity and complexity of maternal love and relationships</a:t>
            </a:r>
          </a:p>
          <a:p>
            <a:r>
              <a:rPr lang="en-US" altLang="en-US" sz="3200" dirty="0"/>
              <a:t>As a novel about love and relationships</a:t>
            </a:r>
          </a:p>
          <a:p>
            <a:r>
              <a:rPr lang="en-US" altLang="en-US" sz="3200" dirty="0"/>
              <a:t>As a novel about memory and history</a:t>
            </a:r>
          </a:p>
          <a:p>
            <a:r>
              <a:rPr lang="en-US" altLang="en-US" sz="3200" dirty="0"/>
              <a:t>As a novel about dealing with a traumatic past and trying to build a better future: Post Traumatic Stress Syndrome on both personal and national level.</a:t>
            </a:r>
          </a:p>
          <a:p>
            <a:pPr marL="0" indent="0">
              <a:buNone/>
            </a:pPr>
            <a:endParaRPr lang="en-US" dirty="0"/>
          </a:p>
        </p:txBody>
      </p:sp>
    </p:spTree>
    <p:extLst>
      <p:ext uri="{BB962C8B-B14F-4D97-AF65-F5344CB8AC3E}">
        <p14:creationId xmlns:p14="http://schemas.microsoft.com/office/powerpoint/2010/main" val="91787412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24" y="351678"/>
            <a:ext cx="10515600" cy="1325563"/>
          </a:xfrm>
        </p:spPr>
        <p:txBody>
          <a:bodyPr>
            <a:normAutofit/>
          </a:bodyPr>
          <a:lstStyle/>
          <a:p>
            <a:r>
              <a:rPr lang="en-US" sz="6600" dirty="0" smtClean="0"/>
              <a:t>Language in </a:t>
            </a:r>
            <a:r>
              <a:rPr lang="en-US" sz="6600" i="1" dirty="0" smtClean="0"/>
              <a:t>Beloved </a:t>
            </a:r>
            <a:endParaRPr lang="en-US" sz="6600" dirty="0"/>
          </a:p>
        </p:txBody>
      </p:sp>
      <p:sp>
        <p:nvSpPr>
          <p:cNvPr id="3" name="Content Placeholder 2"/>
          <p:cNvSpPr>
            <a:spLocks noGrp="1"/>
          </p:cNvSpPr>
          <p:nvPr>
            <p:ph idx="1"/>
          </p:nvPr>
        </p:nvSpPr>
        <p:spPr>
          <a:xfrm>
            <a:off x="300318" y="1677241"/>
            <a:ext cx="5280211" cy="4871477"/>
          </a:xfrm>
        </p:spPr>
        <p:txBody>
          <a:bodyPr/>
          <a:lstStyle/>
          <a:p>
            <a:r>
              <a:rPr lang="en-US" sz="4000" dirty="0" smtClean="0"/>
              <a:t>Morrison is an artist of the written word. </a:t>
            </a:r>
          </a:p>
          <a:p>
            <a:pPr lvl="1"/>
            <a:r>
              <a:rPr lang="en-US" sz="3600" dirty="0" smtClean="0"/>
              <a:t>Ambiguity and uncertainty</a:t>
            </a:r>
          </a:p>
          <a:p>
            <a:pPr lvl="1"/>
            <a:r>
              <a:rPr lang="en-US" sz="3600" dirty="0" smtClean="0"/>
              <a:t>Narrative structure</a:t>
            </a:r>
          </a:p>
          <a:p>
            <a:pPr lvl="1"/>
            <a:r>
              <a:rPr lang="en-US" sz="3600" dirty="0" smtClean="0"/>
              <a:t>Changes in narrator</a:t>
            </a:r>
          </a:p>
          <a:p>
            <a:pPr lvl="1"/>
            <a:r>
              <a:rPr lang="en-US" sz="3600" dirty="0" smtClean="0"/>
              <a:t>Sweet Home revealed piece by piece</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5580529" y="2169879"/>
            <a:ext cx="6477000" cy="3886200"/>
          </a:xfrm>
          <a:prstGeom prst="rect">
            <a:avLst/>
          </a:prstGeom>
        </p:spPr>
      </p:pic>
    </p:spTree>
    <p:extLst>
      <p:ext uri="{BB962C8B-B14F-4D97-AF65-F5344CB8AC3E}">
        <p14:creationId xmlns:p14="http://schemas.microsoft.com/office/powerpoint/2010/main" val="160934492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106" y="405466"/>
            <a:ext cx="8238565" cy="1325563"/>
          </a:xfrm>
        </p:spPr>
        <p:txBody>
          <a:bodyPr>
            <a:normAutofit/>
          </a:bodyPr>
          <a:lstStyle/>
          <a:p>
            <a:r>
              <a:rPr lang="en-US" sz="6600" dirty="0" smtClean="0"/>
              <a:t>A Look at the Language</a:t>
            </a:r>
            <a:endParaRPr lang="en-US" sz="6600" dirty="0"/>
          </a:p>
        </p:txBody>
      </p:sp>
      <p:sp>
        <p:nvSpPr>
          <p:cNvPr id="3" name="Content Placeholder 2"/>
          <p:cNvSpPr>
            <a:spLocks noGrp="1"/>
          </p:cNvSpPr>
          <p:nvPr>
            <p:ph idx="1"/>
          </p:nvPr>
        </p:nvSpPr>
        <p:spPr>
          <a:xfrm>
            <a:off x="744071" y="2081119"/>
            <a:ext cx="5495365" cy="3916269"/>
          </a:xfrm>
        </p:spPr>
        <p:txBody>
          <a:bodyPr>
            <a:noAutofit/>
          </a:bodyPr>
          <a:lstStyle/>
          <a:p>
            <a:pPr marL="0" indent="0" algn="ctr">
              <a:buNone/>
            </a:pPr>
            <a:r>
              <a:rPr lang="en-US" sz="6000" dirty="0"/>
              <a:t>Take a moment to read the </a:t>
            </a:r>
            <a:r>
              <a:rPr lang="en-US" sz="6000" dirty="0" smtClean="0"/>
              <a:t>first two pages </a:t>
            </a:r>
            <a:r>
              <a:rPr lang="en-US" sz="6000" dirty="0"/>
              <a:t>of Morrison’s masterpiece</a:t>
            </a:r>
            <a:r>
              <a:rPr lang="en-US" sz="6000" dirty="0" smtClean="0"/>
              <a:t>.</a:t>
            </a:r>
            <a:endParaRPr lang="en-US" sz="6000" dirty="0"/>
          </a:p>
        </p:txBody>
      </p:sp>
      <p:pic>
        <p:nvPicPr>
          <p:cNvPr id="4" name="Picture 3"/>
          <p:cNvPicPr>
            <a:picLocks noChangeAspect="1"/>
          </p:cNvPicPr>
          <p:nvPr/>
        </p:nvPicPr>
        <p:blipFill>
          <a:blip r:embed="rId2"/>
          <a:stretch>
            <a:fillRect/>
          </a:stretch>
        </p:blipFill>
        <p:spPr>
          <a:xfrm>
            <a:off x="8023484" y="1530157"/>
            <a:ext cx="3568895" cy="5018192"/>
          </a:xfrm>
          <a:prstGeom prst="rect">
            <a:avLst/>
          </a:prstGeom>
        </p:spPr>
      </p:pic>
    </p:spTree>
    <p:extLst>
      <p:ext uri="{BB962C8B-B14F-4D97-AF65-F5344CB8AC3E}">
        <p14:creationId xmlns:p14="http://schemas.microsoft.com/office/powerpoint/2010/main" val="1817063722"/>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0172"/>
            <a:ext cx="10515600" cy="1325563"/>
          </a:xfrm>
        </p:spPr>
        <p:txBody>
          <a:bodyPr/>
          <a:lstStyle/>
          <a:p>
            <a:r>
              <a:rPr lang="en-US" dirty="0" smtClean="0"/>
              <a:t>From Toni Morrison’s 1993 Nobel Lecture</a:t>
            </a:r>
            <a:endParaRPr lang="en-US" dirty="0"/>
          </a:p>
        </p:txBody>
      </p:sp>
      <p:sp>
        <p:nvSpPr>
          <p:cNvPr id="3" name="Content Placeholder 2"/>
          <p:cNvSpPr>
            <a:spLocks noGrp="1"/>
          </p:cNvSpPr>
          <p:nvPr>
            <p:ph idx="1"/>
          </p:nvPr>
        </p:nvSpPr>
        <p:spPr>
          <a:xfrm>
            <a:off x="58994" y="811160"/>
            <a:ext cx="12133006" cy="6046839"/>
          </a:xfrm>
        </p:spPr>
        <p:txBody>
          <a:bodyPr>
            <a:noAutofit/>
          </a:bodyPr>
          <a:lstStyle/>
          <a:p>
            <a:pPr marL="0" indent="0">
              <a:buNone/>
            </a:pPr>
            <a:r>
              <a:rPr lang="en-US" sz="2600" dirty="0" smtClean="0"/>
              <a:t>“Language can never “pin down” slavery, genocide, war. Nor should it yearn for the arrogance to be able to do so.  Its force, its felicity is in its reach toward the ineffable.  </a:t>
            </a:r>
            <a:br>
              <a:rPr lang="en-US" sz="2600" dirty="0" smtClean="0"/>
            </a:br>
            <a:endParaRPr lang="en-US" sz="2600" dirty="0" smtClean="0"/>
          </a:p>
          <a:p>
            <a:pPr marL="0" indent="0">
              <a:buNone/>
            </a:pPr>
            <a:r>
              <a:rPr lang="en-US" sz="2600" dirty="0" smtClean="0"/>
              <a:t>Be it grand or slender, burrowing, blasting, or refusing to sanctify; whether it laughs out loud or is a cry without an alphabet, the choice of word. The chosen silence, unmolested language surges toward knowledge, not its destruction.  But who does not know of literature banned because it is interrogative; discredited because it is critical; erased because alternate? And how many are outraged by the thought of a self-ravaged tongue?</a:t>
            </a:r>
          </a:p>
          <a:p>
            <a:pPr marL="0" indent="0">
              <a:buNone/>
            </a:pPr>
            <a:endParaRPr lang="en-US" sz="2600" dirty="0"/>
          </a:p>
          <a:p>
            <a:pPr marL="0" indent="0">
              <a:buNone/>
            </a:pPr>
            <a:r>
              <a:rPr lang="en-US" sz="2600" dirty="0" smtClean="0"/>
              <a:t>Word-work is sublime, she thinks, because it is generative; it makes meaning that secures our difference, our human difference- the way in which we are like no other life. </a:t>
            </a:r>
          </a:p>
          <a:p>
            <a:pPr marL="0" indent="0">
              <a:buNone/>
            </a:pPr>
            <a:endParaRPr lang="en-US" sz="2600" dirty="0"/>
          </a:p>
          <a:p>
            <a:pPr marL="0" indent="0">
              <a:buNone/>
            </a:pPr>
            <a:r>
              <a:rPr lang="en-US" sz="2600" dirty="0" smtClean="0"/>
              <a:t>We die.  That may be the meaning of life.  But we do language.  That may be the measure of our lives.”</a:t>
            </a:r>
            <a:endParaRPr lang="en-US" sz="2600" dirty="0"/>
          </a:p>
        </p:txBody>
      </p:sp>
    </p:spTree>
    <p:extLst>
      <p:ext uri="{BB962C8B-B14F-4D97-AF65-F5344CB8AC3E}">
        <p14:creationId xmlns:p14="http://schemas.microsoft.com/office/powerpoint/2010/main" val="1537425915"/>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717" y="124416"/>
            <a:ext cx="10515600" cy="1325563"/>
          </a:xfrm>
        </p:spPr>
        <p:txBody>
          <a:bodyPr>
            <a:normAutofit/>
          </a:bodyPr>
          <a:lstStyle/>
          <a:p>
            <a:r>
              <a:rPr lang="en-US" sz="4800" dirty="0" smtClean="0"/>
              <a:t>Literary Techniques to watch for</a:t>
            </a:r>
            <a:endParaRPr lang="en-US" sz="4800" dirty="0"/>
          </a:p>
        </p:txBody>
      </p:sp>
      <p:sp>
        <p:nvSpPr>
          <p:cNvPr id="3" name="Content Placeholder 2"/>
          <p:cNvSpPr>
            <a:spLocks noGrp="1"/>
          </p:cNvSpPr>
          <p:nvPr>
            <p:ph idx="1"/>
          </p:nvPr>
        </p:nvSpPr>
        <p:spPr>
          <a:xfrm>
            <a:off x="157717" y="1449978"/>
            <a:ext cx="12034283" cy="5408021"/>
          </a:xfrm>
          <a:noFill/>
        </p:spPr>
        <p:txBody>
          <a:bodyPr>
            <a:normAutofit/>
          </a:bodyPr>
          <a:lstStyle/>
          <a:p>
            <a:r>
              <a:rPr lang="en-US" altLang="en-US" sz="3200" b="1" dirty="0"/>
              <a:t>Nonlinear structure: </a:t>
            </a:r>
            <a:r>
              <a:rPr lang="en-US" altLang="en-US" sz="3200" dirty="0"/>
              <a:t>Interweaving of past and present in ways that go far beyond conventional use of flashbacks in literature.</a:t>
            </a:r>
          </a:p>
          <a:p>
            <a:r>
              <a:rPr lang="en-US" altLang="en-US" sz="3200" b="1" dirty="0"/>
              <a:t>Biblical allusions </a:t>
            </a:r>
            <a:r>
              <a:rPr lang="en-US" altLang="en-US" sz="3200" dirty="0"/>
              <a:t>and religious overtones</a:t>
            </a:r>
          </a:p>
          <a:p>
            <a:r>
              <a:rPr lang="en-US" altLang="en-US" sz="3200" b="1" dirty="0"/>
              <a:t>Gothic novel re-imagined</a:t>
            </a:r>
            <a:r>
              <a:rPr lang="en-US" altLang="en-US" sz="3200" dirty="0"/>
              <a:t>; ghosts and </a:t>
            </a:r>
            <a:r>
              <a:rPr lang="en-US" altLang="en-US" sz="3200" dirty="0" smtClean="0"/>
              <a:t>the supernatural</a:t>
            </a:r>
            <a:endParaRPr lang="en-US" altLang="en-US" sz="3200" dirty="0"/>
          </a:p>
          <a:p>
            <a:r>
              <a:rPr lang="en-US" altLang="en-US" sz="3200" b="1" dirty="0"/>
              <a:t>Symbols &amp; motifs</a:t>
            </a:r>
          </a:p>
          <a:p>
            <a:r>
              <a:rPr lang="en-US" altLang="en-US" sz="3200" b="1" dirty="0"/>
              <a:t>Multiple, shifting narrative voices &amp; points of view</a:t>
            </a:r>
          </a:p>
          <a:p>
            <a:r>
              <a:rPr lang="en-US" altLang="en-US" sz="3200" b="1" dirty="0"/>
              <a:t>Strange sort of collective consciousness or </a:t>
            </a:r>
            <a:r>
              <a:rPr lang="en-US" altLang="en-US" sz="3200" b="1" dirty="0" smtClean="0"/>
              <a:t>memory</a:t>
            </a:r>
          </a:p>
          <a:p>
            <a:r>
              <a:rPr lang="en-US" altLang="en-US" sz="3200" b="1" dirty="0" smtClean="0"/>
              <a:t>Various rhetorical and literary devices; </a:t>
            </a:r>
            <a:r>
              <a:rPr lang="en-US" altLang="en-US" sz="3200" dirty="0" smtClean="0"/>
              <a:t>alliteration, anaphora, asyndeton, </a:t>
            </a:r>
            <a:r>
              <a:rPr lang="en-US" altLang="en-US" sz="3200" dirty="0" err="1" smtClean="0"/>
              <a:t>diacope</a:t>
            </a:r>
            <a:r>
              <a:rPr lang="en-US" altLang="en-US" sz="3200" dirty="0"/>
              <a:t>, </a:t>
            </a:r>
            <a:r>
              <a:rPr lang="en-US" altLang="en-US" sz="3200" dirty="0" err="1" smtClean="0"/>
              <a:t>epistrophe</a:t>
            </a:r>
            <a:r>
              <a:rPr lang="en-US" altLang="en-US" sz="3200" dirty="0" smtClean="0"/>
              <a:t>, </a:t>
            </a:r>
            <a:r>
              <a:rPr lang="en-US" sz="3200" dirty="0" err="1" smtClean="0"/>
              <a:t>epizeuxis</a:t>
            </a:r>
            <a:r>
              <a:rPr lang="en-US" sz="3200" dirty="0"/>
              <a:t>,</a:t>
            </a:r>
            <a:r>
              <a:rPr lang="en-US" altLang="en-US" sz="3200" dirty="0" smtClean="0"/>
              <a:t> </a:t>
            </a:r>
            <a:r>
              <a:rPr lang="en-US" altLang="en-US" sz="3200" dirty="0" smtClean="0"/>
              <a:t>metaphor, personification, simile, synecdoche, synesthesia, etc. </a:t>
            </a:r>
            <a:endParaRPr lang="en-US" altLang="en-US" sz="3200" b="1" dirty="0"/>
          </a:p>
          <a:p>
            <a:endParaRPr lang="en-US" dirty="0"/>
          </a:p>
        </p:txBody>
      </p:sp>
    </p:spTree>
    <p:extLst>
      <p:ext uri="{BB962C8B-B14F-4D97-AF65-F5344CB8AC3E}">
        <p14:creationId xmlns:p14="http://schemas.microsoft.com/office/powerpoint/2010/main" val="3341497861"/>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Thought about Language</a:t>
            </a:r>
            <a:endParaRPr lang="en-US" dirty="0"/>
          </a:p>
        </p:txBody>
      </p:sp>
      <p:sp>
        <p:nvSpPr>
          <p:cNvPr id="3" name="Content Placeholder 2"/>
          <p:cNvSpPr>
            <a:spLocks noGrp="1"/>
          </p:cNvSpPr>
          <p:nvPr>
            <p:ph idx="1"/>
          </p:nvPr>
        </p:nvSpPr>
        <p:spPr>
          <a:xfrm>
            <a:off x="838199" y="1825625"/>
            <a:ext cx="11241101" cy="4339201"/>
          </a:xfrm>
        </p:spPr>
        <p:txBody>
          <a:bodyPr>
            <a:noAutofit/>
          </a:bodyPr>
          <a:lstStyle/>
          <a:p>
            <a:pPr marL="0" indent="0">
              <a:buNone/>
            </a:pPr>
            <a:r>
              <a:rPr lang="en-US" sz="4400" dirty="0" smtClean="0"/>
              <a:t>What is the role of language in our society</a:t>
            </a:r>
            <a:r>
              <a:rPr lang="en-US" sz="4400" dirty="0" smtClean="0"/>
              <a:t>?</a:t>
            </a:r>
          </a:p>
          <a:p>
            <a:pPr marL="0" indent="0">
              <a:buNone/>
            </a:pPr>
            <a:r>
              <a:rPr lang="en-US" sz="4400" dirty="0" smtClean="0"/>
              <a:t>Think about Morrison’s purpose in writing </a:t>
            </a:r>
            <a:r>
              <a:rPr lang="en-US" sz="4400" i="1" dirty="0" smtClean="0"/>
              <a:t>Beloved</a:t>
            </a:r>
            <a:r>
              <a:rPr lang="en-US" sz="4400" dirty="0" smtClean="0"/>
              <a:t>. Is it possible? Expand. </a:t>
            </a:r>
            <a:endParaRPr lang="en-US" sz="4400" dirty="0" smtClean="0"/>
          </a:p>
        </p:txBody>
      </p:sp>
    </p:spTree>
    <p:extLst>
      <p:ext uri="{BB962C8B-B14F-4D97-AF65-F5344CB8AC3E}">
        <p14:creationId xmlns:p14="http://schemas.microsoft.com/office/powerpoint/2010/main" val="3460074584"/>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a:noFill/>
        </p:spPr>
        <p:txBody>
          <a:bodyPr/>
          <a:lstStyle/>
          <a:p>
            <a:r>
              <a:rPr lang="en-US" dirty="0" smtClean="0"/>
              <a:t>Don’t ask me how to pronounce the first one.</a:t>
            </a:r>
            <a:endParaRPr lang="en-US" dirty="0"/>
          </a:p>
        </p:txBody>
      </p:sp>
      <p:sp>
        <p:nvSpPr>
          <p:cNvPr id="3" name="Content Placeholder 2"/>
          <p:cNvSpPr>
            <a:spLocks noGrp="1"/>
          </p:cNvSpPr>
          <p:nvPr>
            <p:ph idx="1"/>
          </p:nvPr>
        </p:nvSpPr>
        <p:spPr>
          <a:xfrm>
            <a:off x="335280" y="1036320"/>
            <a:ext cx="5120640" cy="5669280"/>
          </a:xfrm>
        </p:spPr>
        <p:txBody>
          <a:bodyPr>
            <a:noAutofit/>
          </a:bodyPr>
          <a:lstStyle/>
          <a:p>
            <a:r>
              <a:rPr lang="en-US" sz="2400" dirty="0" err="1" smtClean="0"/>
              <a:t>Epizeuxis</a:t>
            </a:r>
            <a:r>
              <a:rPr lang="en-US" sz="2400" dirty="0" smtClean="0"/>
              <a:t>:</a:t>
            </a:r>
            <a:r>
              <a:rPr lang="en-US" sz="2400" dirty="0"/>
              <a:t> </a:t>
            </a:r>
            <a:r>
              <a:rPr lang="en-US" sz="2400" dirty="0" smtClean="0"/>
              <a:t>Repetition </a:t>
            </a:r>
            <a:r>
              <a:rPr lang="en-US" sz="2400" dirty="0"/>
              <a:t>of a word or phrase in immediate succession, typically within the same sentence, for vehemence or emphasis</a:t>
            </a:r>
            <a:r>
              <a:rPr lang="en-US" sz="2400" dirty="0" smtClean="0"/>
              <a:t>.</a:t>
            </a:r>
          </a:p>
          <a:p>
            <a:pPr lvl="1"/>
            <a:r>
              <a:rPr lang="en-US" sz="2000" dirty="0" smtClean="0"/>
              <a:t>“The horror, the horror!”</a:t>
            </a:r>
            <a:endParaRPr lang="en-US" sz="2000" dirty="0" smtClean="0"/>
          </a:p>
          <a:p>
            <a:pPr lvl="1"/>
            <a:r>
              <a:rPr lang="en-US" sz="2000" dirty="0"/>
              <a:t>And thou no breath at all? </a:t>
            </a:r>
            <a:r>
              <a:rPr lang="en-US" sz="2000" dirty="0" err="1"/>
              <a:t>Thou’lt</a:t>
            </a:r>
            <a:r>
              <a:rPr lang="en-US" sz="2000" dirty="0"/>
              <a:t> come no more,</a:t>
            </a:r>
            <a:r>
              <a:rPr lang="en-US" sz="2000" dirty="0"/>
              <a:t/>
            </a:r>
            <a:br>
              <a:rPr lang="en-US" sz="2000" dirty="0"/>
            </a:br>
            <a:r>
              <a:rPr lang="en-US" sz="2000" u="sng" dirty="0"/>
              <a:t>Never, never, never, never!”</a:t>
            </a:r>
            <a:endParaRPr lang="en-US" sz="2000" u="sng" dirty="0"/>
          </a:p>
          <a:p>
            <a:r>
              <a:rPr lang="en-US" sz="2400" dirty="0" err="1" smtClean="0"/>
              <a:t>Diacope</a:t>
            </a:r>
            <a:r>
              <a:rPr lang="en-US" sz="2400" dirty="0" smtClean="0"/>
              <a:t>: Repetition of </a:t>
            </a:r>
            <a:r>
              <a:rPr lang="en-US" sz="2400" dirty="0"/>
              <a:t>a phrase or word, broken up by other intervening words</a:t>
            </a:r>
            <a:r>
              <a:rPr lang="en-US" sz="2400" dirty="0" smtClean="0"/>
              <a:t>.</a:t>
            </a:r>
          </a:p>
          <a:p>
            <a:pPr lvl="1"/>
            <a:r>
              <a:rPr lang="en-US" sz="2000" dirty="0" smtClean="0"/>
              <a:t>“To be or not to be…”</a:t>
            </a:r>
          </a:p>
          <a:p>
            <a:pPr lvl="1"/>
            <a:r>
              <a:rPr lang="en-US" sz="2000" dirty="0"/>
              <a:t>“You held me down, but I got up”</a:t>
            </a:r>
            <a:br>
              <a:rPr lang="en-US" sz="2000" dirty="0"/>
            </a:br>
            <a:r>
              <a:rPr lang="en-US" sz="2000" u="sng" dirty="0"/>
              <a:t>You hear</a:t>
            </a:r>
            <a:r>
              <a:rPr lang="en-US" sz="2000" dirty="0"/>
              <a:t> my voice, </a:t>
            </a:r>
            <a:r>
              <a:rPr lang="en-US" sz="2000" u="sng" dirty="0"/>
              <a:t>you hear</a:t>
            </a:r>
            <a:r>
              <a:rPr lang="en-US" sz="2000" dirty="0"/>
              <a:t> that sound …</a:t>
            </a:r>
            <a:br>
              <a:rPr lang="en-US" sz="2000" dirty="0"/>
            </a:br>
            <a:r>
              <a:rPr lang="en-US" sz="2000" u="sng" dirty="0"/>
              <a:t>You held</a:t>
            </a:r>
            <a:r>
              <a:rPr lang="en-US" sz="2000" dirty="0"/>
              <a:t> me down, but I got up</a:t>
            </a:r>
            <a:br>
              <a:rPr lang="en-US" sz="2000" dirty="0"/>
            </a:br>
            <a:r>
              <a:rPr lang="en-US" sz="2000" dirty="0"/>
              <a:t>Get ready </a:t>
            </a:r>
            <a:r>
              <a:rPr lang="en-US" sz="2000" dirty="0" err="1"/>
              <a:t>’cause</a:t>
            </a:r>
            <a:r>
              <a:rPr lang="en-US" sz="2000" dirty="0"/>
              <a:t> I’ve had enough</a:t>
            </a:r>
            <a:br>
              <a:rPr lang="en-US" sz="2000" dirty="0"/>
            </a:br>
            <a:r>
              <a:rPr lang="en-US" sz="2000" u="sng" dirty="0"/>
              <a:t>I see it</a:t>
            </a:r>
            <a:r>
              <a:rPr lang="en-US" sz="2000" dirty="0"/>
              <a:t> all, </a:t>
            </a:r>
            <a:r>
              <a:rPr lang="en-US" sz="2000" u="sng" dirty="0"/>
              <a:t>I see it</a:t>
            </a:r>
            <a:r>
              <a:rPr lang="en-US" sz="2000" dirty="0"/>
              <a:t> now</a:t>
            </a:r>
            <a:r>
              <a:rPr lang="en-US" sz="2000" dirty="0" smtClean="0"/>
              <a:t>”</a:t>
            </a:r>
            <a:endParaRPr lang="en-US" sz="2000" dirty="0" smtClean="0"/>
          </a:p>
        </p:txBody>
      </p:sp>
      <p:sp>
        <p:nvSpPr>
          <p:cNvPr id="4" name="Rectangle 3"/>
          <p:cNvSpPr/>
          <p:nvPr/>
        </p:nvSpPr>
        <p:spPr>
          <a:xfrm>
            <a:off x="5791200" y="1036320"/>
            <a:ext cx="6400800" cy="5412909"/>
          </a:xfrm>
          <a:prstGeom prst="rect">
            <a:avLst/>
          </a:prstGeom>
        </p:spPr>
        <p:txBody>
          <a:bodyPr wrap="square">
            <a:spAutoFit/>
          </a:bodyPr>
          <a:lstStyle/>
          <a:p>
            <a:r>
              <a:rPr lang="en-US" sz="2000" dirty="0"/>
              <a:t>Synesthesia:  a technique adopted by writers to present ideas, characters, or places in such a manner that they appeal to more than one sense, like hearing, sight, smell, and touch at a given time.</a:t>
            </a:r>
          </a:p>
          <a:p>
            <a:pPr lvl="1"/>
            <a:r>
              <a:rPr lang="en-US" dirty="0"/>
              <a:t>“You look cool.”</a:t>
            </a:r>
          </a:p>
          <a:p>
            <a:pPr lvl="1"/>
            <a:r>
              <a:rPr lang="en-US" dirty="0"/>
              <a:t>“Loud colors”</a:t>
            </a:r>
          </a:p>
          <a:p>
            <a:pPr lvl="1"/>
            <a:r>
              <a:rPr lang="en-US" dirty="0"/>
              <a:t>“Bitter silence”</a:t>
            </a:r>
          </a:p>
          <a:p>
            <a:pPr lvl="1"/>
            <a:r>
              <a:rPr lang="en-US" dirty="0"/>
              <a:t>“Warm colors”</a:t>
            </a:r>
          </a:p>
          <a:p>
            <a:pPr lvl="1"/>
            <a:r>
              <a:rPr lang="en-US" dirty="0"/>
              <a:t>“With </a:t>
            </a:r>
            <a:r>
              <a:rPr lang="en-US" u="sng" dirty="0"/>
              <a:t>blue</a:t>
            </a:r>
            <a:r>
              <a:rPr lang="en-US" dirty="0"/>
              <a:t>, uncertain, </a:t>
            </a:r>
            <a:r>
              <a:rPr lang="en-US" u="sng" dirty="0"/>
              <a:t>stumbling buzz</a:t>
            </a:r>
            <a:r>
              <a:rPr lang="en-US" dirty="0"/>
              <a:t>,</a:t>
            </a:r>
            <a:br>
              <a:rPr lang="en-US" dirty="0"/>
            </a:br>
            <a:r>
              <a:rPr lang="en-US" dirty="0"/>
              <a:t>Between the light and me;</a:t>
            </a:r>
            <a:br>
              <a:rPr lang="en-US" dirty="0"/>
            </a:br>
            <a:r>
              <a:rPr lang="en-US" dirty="0"/>
              <a:t>And then the windows failed, and then</a:t>
            </a:r>
            <a:br>
              <a:rPr lang="en-US" dirty="0"/>
            </a:br>
            <a:r>
              <a:rPr lang="en-US" dirty="0"/>
              <a:t>could not see to see.”</a:t>
            </a:r>
          </a:p>
          <a:p>
            <a:r>
              <a:rPr lang="en-US" altLang="en-US" sz="2000" dirty="0"/>
              <a:t>Asyndeton: the stylistic elimination of conjunctions between phrases.</a:t>
            </a:r>
          </a:p>
          <a:p>
            <a:pPr lvl="1"/>
            <a:r>
              <a:rPr lang="en-US" dirty="0"/>
              <a:t>“This is the villain among you who deceived you, who cheated you, who meant to betray you completely…”</a:t>
            </a:r>
          </a:p>
          <a:p>
            <a:pPr lvl="1"/>
            <a:r>
              <a:rPr lang="en-US" dirty="0"/>
              <a:t>“Consciousness of place came ebbing back to him slowly over a vast tract of time unlit, unfelt, unlived…”</a:t>
            </a:r>
            <a:endParaRPr lang="en-US" dirty="0"/>
          </a:p>
        </p:txBody>
      </p:sp>
    </p:spTree>
    <p:extLst>
      <p:ext uri="{BB962C8B-B14F-4D97-AF65-F5344CB8AC3E}">
        <p14:creationId xmlns:p14="http://schemas.microsoft.com/office/powerpoint/2010/main" val="2909348300"/>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 y="88265"/>
            <a:ext cx="10515600" cy="1325563"/>
          </a:xfrm>
        </p:spPr>
        <p:txBody>
          <a:bodyPr/>
          <a:lstStyle/>
          <a:p>
            <a:r>
              <a:rPr lang="en-US" dirty="0" smtClean="0"/>
              <a:t>To clarify</a:t>
            </a:r>
            <a:endParaRPr lang="en-US" dirty="0"/>
          </a:p>
        </p:txBody>
      </p:sp>
      <p:sp>
        <p:nvSpPr>
          <p:cNvPr id="3" name="Content Placeholder 2"/>
          <p:cNvSpPr>
            <a:spLocks noGrp="1"/>
          </p:cNvSpPr>
          <p:nvPr>
            <p:ph idx="1"/>
          </p:nvPr>
        </p:nvSpPr>
        <p:spPr>
          <a:xfrm>
            <a:off x="365760" y="1249680"/>
            <a:ext cx="11536680" cy="5608320"/>
          </a:xfrm>
        </p:spPr>
        <p:txBody>
          <a:bodyPr>
            <a:normAutofit fontScale="92500"/>
          </a:bodyPr>
          <a:lstStyle/>
          <a:p>
            <a:r>
              <a:rPr lang="en-US" dirty="0" err="1" smtClean="0"/>
              <a:t>Epistrophe</a:t>
            </a:r>
            <a:r>
              <a:rPr lang="en-US" dirty="0" smtClean="0"/>
              <a:t>- repetition of words at the end of successive sentences.</a:t>
            </a:r>
          </a:p>
          <a:p>
            <a:pPr lvl="1"/>
            <a:r>
              <a:rPr lang="en-US" dirty="0"/>
              <a:t>“Then I’ll be all </a:t>
            </a:r>
            <a:r>
              <a:rPr lang="en-US" dirty="0" err="1"/>
              <a:t>aroun</a:t>
            </a:r>
            <a:r>
              <a:rPr lang="en-US" dirty="0"/>
              <a:t>’ in the dark. I’ll be </a:t>
            </a:r>
            <a:r>
              <a:rPr lang="en-US" dirty="0" err="1"/>
              <a:t>ever’where</a:t>
            </a:r>
            <a:r>
              <a:rPr lang="en-US" dirty="0"/>
              <a:t> – wherever you look. Wherever </a:t>
            </a:r>
            <a:r>
              <a:rPr lang="en-US" dirty="0" err="1"/>
              <a:t>they’s</a:t>
            </a:r>
            <a:r>
              <a:rPr lang="en-US" dirty="0"/>
              <a:t> a fight so hungry people can eat, </a:t>
            </a:r>
            <a:r>
              <a:rPr lang="en-US" b="1" dirty="0"/>
              <a:t>I’ll be there</a:t>
            </a:r>
            <a:r>
              <a:rPr lang="en-US" dirty="0"/>
              <a:t>. Wherever </a:t>
            </a:r>
            <a:r>
              <a:rPr lang="en-US" dirty="0" err="1"/>
              <a:t>they’s</a:t>
            </a:r>
            <a:r>
              <a:rPr lang="en-US" dirty="0"/>
              <a:t> a cop </a:t>
            </a:r>
            <a:r>
              <a:rPr lang="en-US" dirty="0" err="1"/>
              <a:t>beatin</a:t>
            </a:r>
            <a:r>
              <a:rPr lang="en-US" dirty="0"/>
              <a:t>’ up a guy, </a:t>
            </a:r>
            <a:r>
              <a:rPr lang="en-US" b="1" dirty="0"/>
              <a:t>I’ll be there</a:t>
            </a:r>
            <a:r>
              <a:rPr lang="en-US" dirty="0"/>
              <a:t> … An’ when our folk eat the stuff they raise an’ live in the houses they build – why, </a:t>
            </a:r>
            <a:r>
              <a:rPr lang="en-US" b="1" dirty="0"/>
              <a:t>I’ll be there</a:t>
            </a:r>
            <a:r>
              <a:rPr lang="en-US" dirty="0"/>
              <a:t> …”</a:t>
            </a:r>
            <a:endParaRPr lang="en-US" dirty="0" smtClean="0"/>
          </a:p>
          <a:p>
            <a:r>
              <a:rPr lang="en-US" dirty="0" smtClean="0"/>
              <a:t>Anaphora- the reverse of </a:t>
            </a:r>
            <a:r>
              <a:rPr lang="en-US" dirty="0" err="1" smtClean="0"/>
              <a:t>epistorphe</a:t>
            </a:r>
            <a:r>
              <a:rPr lang="en-US" dirty="0" smtClean="0"/>
              <a:t>- repetition of words and phrases at the beginning of successive sentences</a:t>
            </a:r>
          </a:p>
          <a:p>
            <a:pPr lvl="1"/>
            <a:r>
              <a:rPr lang="en-US" dirty="0" smtClean="0"/>
              <a:t>“This </a:t>
            </a:r>
            <a:r>
              <a:rPr lang="en-US" dirty="0"/>
              <a:t>land of such dear souls, this dear </a:t>
            </a:r>
            <a:r>
              <a:rPr lang="en-US" dirty="0" err="1"/>
              <a:t>dear</a:t>
            </a:r>
            <a:r>
              <a:rPr lang="en-US" dirty="0"/>
              <a:t> </a:t>
            </a:r>
            <a:r>
              <a:rPr lang="en-US" dirty="0" smtClean="0"/>
              <a:t>land”</a:t>
            </a:r>
          </a:p>
          <a:p>
            <a:pPr lvl="1"/>
            <a:r>
              <a:rPr lang="en-US" dirty="0"/>
              <a:t>“</a:t>
            </a:r>
            <a:r>
              <a:rPr lang="en-US" b="1" dirty="0"/>
              <a:t>It was the</a:t>
            </a:r>
            <a:r>
              <a:rPr lang="en-US" dirty="0"/>
              <a:t> best of times, </a:t>
            </a:r>
            <a:r>
              <a:rPr lang="en-US" b="1" dirty="0"/>
              <a:t>it was the</a:t>
            </a:r>
            <a:r>
              <a:rPr lang="en-US" dirty="0"/>
              <a:t> worst of times, </a:t>
            </a:r>
            <a:r>
              <a:rPr lang="en-US" b="1" dirty="0"/>
              <a:t>it was the</a:t>
            </a:r>
            <a:r>
              <a:rPr lang="en-US" dirty="0"/>
              <a:t> age of wisdom, </a:t>
            </a:r>
            <a:r>
              <a:rPr lang="en-US" b="1" dirty="0"/>
              <a:t>it was the</a:t>
            </a:r>
            <a:r>
              <a:rPr lang="en-US" dirty="0"/>
              <a:t> age of foolishness, </a:t>
            </a:r>
            <a:r>
              <a:rPr lang="en-US" b="1" dirty="0"/>
              <a:t>it was the</a:t>
            </a:r>
            <a:r>
              <a:rPr lang="en-US" dirty="0"/>
              <a:t> epoch of belief, </a:t>
            </a:r>
            <a:r>
              <a:rPr lang="en-US" b="1" dirty="0"/>
              <a:t>it was the</a:t>
            </a:r>
            <a:r>
              <a:rPr lang="en-US" dirty="0"/>
              <a:t> epoch of incredulity, </a:t>
            </a:r>
            <a:r>
              <a:rPr lang="en-US" b="1" dirty="0"/>
              <a:t>it was the</a:t>
            </a:r>
            <a:r>
              <a:rPr lang="en-US" dirty="0"/>
              <a:t> season of Light, </a:t>
            </a:r>
            <a:r>
              <a:rPr lang="en-US" b="1" dirty="0"/>
              <a:t>it was the</a:t>
            </a:r>
            <a:r>
              <a:rPr lang="en-US" dirty="0"/>
              <a:t> season of Darkness, </a:t>
            </a:r>
            <a:r>
              <a:rPr lang="en-US" b="1" dirty="0"/>
              <a:t>it was the</a:t>
            </a:r>
            <a:r>
              <a:rPr lang="en-US" dirty="0"/>
              <a:t> spring of hope, </a:t>
            </a:r>
            <a:r>
              <a:rPr lang="en-US" b="1" dirty="0"/>
              <a:t>it was the</a:t>
            </a:r>
            <a:r>
              <a:rPr lang="en-US" dirty="0"/>
              <a:t> winter of despair.”</a:t>
            </a:r>
            <a:endParaRPr lang="en-US" dirty="0" smtClean="0"/>
          </a:p>
          <a:p>
            <a:r>
              <a:rPr lang="en-US" dirty="0" err="1" smtClean="0"/>
              <a:t>Epizeuxis</a:t>
            </a:r>
            <a:r>
              <a:rPr lang="en-US" dirty="0" smtClean="0"/>
              <a:t>= repetition of words in succession within a same sentence for emphasis</a:t>
            </a:r>
          </a:p>
          <a:p>
            <a:pPr marL="0" indent="0">
              <a:buNone/>
            </a:pPr>
            <a:r>
              <a:rPr lang="en-US" dirty="0" smtClean="0"/>
              <a:t>	</a:t>
            </a:r>
            <a:r>
              <a:rPr lang="en-US" dirty="0"/>
              <a:t> “Alone, alone, all, all alone</a:t>
            </a:r>
            <a:r>
              <a:rPr lang="en-US" dirty="0" smtClean="0"/>
              <a:t>,		</a:t>
            </a:r>
            <a:r>
              <a:rPr lang="en-US" dirty="0"/>
              <a:t/>
            </a:r>
            <a:br>
              <a:rPr lang="en-US" dirty="0"/>
            </a:br>
            <a:r>
              <a:rPr lang="en-US" dirty="0" smtClean="0"/>
              <a:t>	Alone </a:t>
            </a:r>
            <a:r>
              <a:rPr lang="en-US" dirty="0"/>
              <a:t>on a wide, wide sea.”</a:t>
            </a:r>
            <a:endParaRPr lang="en-US" dirty="0"/>
          </a:p>
        </p:txBody>
      </p:sp>
    </p:spTree>
    <p:extLst>
      <p:ext uri="{BB962C8B-B14F-4D97-AF65-F5344CB8AC3E}">
        <p14:creationId xmlns:p14="http://schemas.microsoft.com/office/powerpoint/2010/main" val="4233458900"/>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269" y="149973"/>
            <a:ext cx="10515600" cy="1325563"/>
          </a:xfrm>
        </p:spPr>
        <p:txBody>
          <a:bodyPr>
            <a:normAutofit/>
          </a:bodyPr>
          <a:lstStyle/>
          <a:p>
            <a:r>
              <a:rPr lang="en-US" sz="6600" dirty="0" smtClean="0"/>
              <a:t>“Southern History”</a:t>
            </a:r>
            <a:endParaRPr lang="en-US" sz="6600" dirty="0"/>
          </a:p>
        </p:txBody>
      </p:sp>
      <p:sp>
        <p:nvSpPr>
          <p:cNvPr id="3" name="Content Placeholder 2"/>
          <p:cNvSpPr>
            <a:spLocks noGrp="1"/>
          </p:cNvSpPr>
          <p:nvPr>
            <p:ph idx="1"/>
          </p:nvPr>
        </p:nvSpPr>
        <p:spPr>
          <a:xfrm>
            <a:off x="299677" y="1367758"/>
            <a:ext cx="6731213" cy="5394192"/>
          </a:xfrm>
        </p:spPr>
        <p:txBody>
          <a:bodyPr>
            <a:noAutofit/>
          </a:bodyPr>
          <a:lstStyle/>
          <a:p>
            <a:r>
              <a:rPr lang="en-US" sz="3000" dirty="0" smtClean="0"/>
              <a:t>Turn to “Southern History” by Natasha </a:t>
            </a:r>
            <a:r>
              <a:rPr lang="en-US" sz="3000" dirty="0" err="1" smtClean="0"/>
              <a:t>Trethewey</a:t>
            </a:r>
            <a:r>
              <a:rPr lang="en-US" sz="3000" dirty="0" smtClean="0"/>
              <a:t> on page 882 of Perrine. </a:t>
            </a:r>
          </a:p>
          <a:p>
            <a:r>
              <a:rPr lang="en-US" sz="3000" dirty="0" smtClean="0"/>
              <a:t>Read the poem slowly and carefully. </a:t>
            </a:r>
          </a:p>
          <a:p>
            <a:r>
              <a:rPr lang="en-US" sz="3000" dirty="0" smtClean="0"/>
              <a:t>When you finish, write a 5-8 sentence reaction to (not summary of) the poem. </a:t>
            </a:r>
          </a:p>
          <a:p>
            <a:r>
              <a:rPr lang="en-US" sz="3000" dirty="0" smtClean="0"/>
              <a:t>Why does no one speak up about the lesson? What are the implications of silence from both students and teacher?</a:t>
            </a:r>
          </a:p>
          <a:p>
            <a:r>
              <a:rPr lang="en-US" sz="3000" dirty="0" smtClean="0"/>
              <a:t>What lessons do we learn from the poem? What changes are we urged to make?</a:t>
            </a:r>
            <a:endParaRPr lang="en-US" sz="3000" dirty="0"/>
          </a:p>
        </p:txBody>
      </p:sp>
      <p:pic>
        <p:nvPicPr>
          <p:cNvPr id="4" name="Picture 3"/>
          <p:cNvPicPr>
            <a:picLocks noChangeAspect="1"/>
          </p:cNvPicPr>
          <p:nvPr/>
        </p:nvPicPr>
        <p:blipFill>
          <a:blip r:embed="rId3"/>
          <a:stretch>
            <a:fillRect/>
          </a:stretch>
        </p:blipFill>
        <p:spPr>
          <a:xfrm>
            <a:off x="7030890" y="2021862"/>
            <a:ext cx="4762500" cy="3429000"/>
          </a:xfrm>
          <a:prstGeom prst="rect">
            <a:avLst/>
          </a:prstGeom>
        </p:spPr>
      </p:pic>
    </p:spTree>
    <p:extLst>
      <p:ext uri="{BB962C8B-B14F-4D97-AF65-F5344CB8AC3E}">
        <p14:creationId xmlns:p14="http://schemas.microsoft.com/office/powerpoint/2010/main" val="3956084634"/>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43" y="0"/>
            <a:ext cx="4179474" cy="1325563"/>
          </a:xfrm>
        </p:spPr>
        <p:txBody>
          <a:bodyPr>
            <a:noAutofit/>
          </a:bodyPr>
          <a:lstStyle/>
          <a:p>
            <a:r>
              <a:rPr lang="en-US" sz="4800" dirty="0" smtClean="0"/>
              <a:t>Toni Morrison</a:t>
            </a:r>
            <a:endParaRPr lang="en-US" sz="4800" dirty="0"/>
          </a:p>
        </p:txBody>
      </p:sp>
      <p:sp>
        <p:nvSpPr>
          <p:cNvPr id="3" name="Content Placeholder 2"/>
          <p:cNvSpPr>
            <a:spLocks noGrp="1"/>
          </p:cNvSpPr>
          <p:nvPr>
            <p:ph idx="1"/>
          </p:nvPr>
        </p:nvSpPr>
        <p:spPr>
          <a:xfrm>
            <a:off x="491778" y="1175658"/>
            <a:ext cx="7501153" cy="5682342"/>
          </a:xfrm>
        </p:spPr>
        <p:txBody>
          <a:bodyPr>
            <a:normAutofit fontScale="92500"/>
          </a:bodyPr>
          <a:lstStyle/>
          <a:p>
            <a:r>
              <a:rPr lang="en-US" sz="3200" dirty="0" smtClean="0"/>
              <a:t>Toni Morrison desired to make those changes.</a:t>
            </a:r>
          </a:p>
          <a:p>
            <a:pPr lvl="1"/>
            <a:r>
              <a:rPr lang="en-US" sz="2800" dirty="0" smtClean="0"/>
              <a:t>Morrison on why she decided to begin writing:</a:t>
            </a:r>
          </a:p>
          <a:p>
            <a:pPr marL="457200" lvl="1" indent="0">
              <a:buNone/>
            </a:pPr>
            <a:r>
              <a:rPr lang="en-US" sz="2800" dirty="0" smtClean="0"/>
              <a:t>	“I realized there was a book that I wanted very 	much to read, but it had not yet been written.”</a:t>
            </a:r>
          </a:p>
          <a:p>
            <a:pPr lvl="1"/>
            <a:r>
              <a:rPr lang="en-US" sz="2800" dirty="0" smtClean="0"/>
              <a:t>This became her first work, </a:t>
            </a:r>
            <a:r>
              <a:rPr lang="en-US" sz="2800" i="1" dirty="0" smtClean="0"/>
              <a:t>The Bluest Eye </a:t>
            </a:r>
            <a:r>
              <a:rPr lang="en-US" sz="2800" dirty="0" smtClean="0"/>
              <a:t>(1970)</a:t>
            </a:r>
          </a:p>
          <a:p>
            <a:pPr lvl="1"/>
            <a:r>
              <a:rPr lang="en-US" sz="2800" i="1" dirty="0" smtClean="0"/>
              <a:t>Sula </a:t>
            </a:r>
            <a:r>
              <a:rPr lang="en-US" sz="2800" dirty="0" smtClean="0"/>
              <a:t>(1973)</a:t>
            </a:r>
            <a:endParaRPr lang="en-US" sz="2800" i="1" dirty="0" smtClean="0"/>
          </a:p>
          <a:p>
            <a:pPr lvl="1"/>
            <a:r>
              <a:rPr lang="en-US" sz="2800" i="1" dirty="0" smtClean="0"/>
              <a:t>Song of Solomon (</a:t>
            </a:r>
            <a:r>
              <a:rPr lang="en-US" sz="2800" dirty="0" smtClean="0"/>
              <a:t>1977)</a:t>
            </a:r>
          </a:p>
          <a:p>
            <a:pPr lvl="1"/>
            <a:r>
              <a:rPr lang="en-US" sz="2800" i="1" dirty="0" smtClean="0"/>
              <a:t>Tar Baby </a:t>
            </a:r>
            <a:r>
              <a:rPr lang="en-US" sz="2800" dirty="0" smtClean="0"/>
              <a:t>(1981)</a:t>
            </a:r>
          </a:p>
          <a:p>
            <a:pPr lvl="1"/>
            <a:r>
              <a:rPr lang="en-US" sz="2800" i="1" dirty="0" smtClean="0"/>
              <a:t>Beloved </a:t>
            </a:r>
            <a:r>
              <a:rPr lang="en-US" sz="2800" dirty="0" smtClean="0"/>
              <a:t>(1987)- Nobel Prize winner </a:t>
            </a:r>
          </a:p>
          <a:p>
            <a:pPr lvl="1"/>
            <a:r>
              <a:rPr lang="en-US" sz="2800" i="1" dirty="0" smtClean="0"/>
              <a:t>A Mercy </a:t>
            </a:r>
            <a:r>
              <a:rPr lang="en-US" sz="2800" dirty="0" smtClean="0"/>
              <a:t>(2008)</a:t>
            </a:r>
          </a:p>
          <a:p>
            <a:pPr lvl="1"/>
            <a:r>
              <a:rPr lang="en-US" sz="2800" i="1" dirty="0" smtClean="0"/>
              <a:t>Home</a:t>
            </a:r>
            <a:r>
              <a:rPr lang="en-US" sz="2800" dirty="0" smtClean="0"/>
              <a:t> (2012)</a:t>
            </a:r>
          </a:p>
          <a:p>
            <a:pPr lvl="1"/>
            <a:r>
              <a:rPr lang="en-US" sz="2800" i="1" dirty="0" smtClean="0"/>
              <a:t>God Help the Children </a:t>
            </a:r>
            <a:r>
              <a:rPr lang="en-US" sz="2800" dirty="0" smtClean="0"/>
              <a:t>(2015)</a:t>
            </a:r>
          </a:p>
          <a:p>
            <a:pPr lvl="1"/>
            <a:endParaRPr lang="en-US" i="1" dirty="0" smtClean="0"/>
          </a:p>
          <a:p>
            <a:pPr lvl="1"/>
            <a:endParaRPr lang="en-US" i="1" dirty="0"/>
          </a:p>
        </p:txBody>
      </p:sp>
      <p:pic>
        <p:nvPicPr>
          <p:cNvPr id="4" name="Picture 3"/>
          <p:cNvPicPr>
            <a:picLocks noChangeAspect="1"/>
          </p:cNvPicPr>
          <p:nvPr/>
        </p:nvPicPr>
        <p:blipFill>
          <a:blip r:embed="rId3"/>
          <a:stretch>
            <a:fillRect/>
          </a:stretch>
        </p:blipFill>
        <p:spPr>
          <a:xfrm>
            <a:off x="8127707" y="1488946"/>
            <a:ext cx="3544340" cy="5108959"/>
          </a:xfrm>
          <a:prstGeom prst="rect">
            <a:avLst/>
          </a:prstGeom>
        </p:spPr>
      </p:pic>
    </p:spTree>
    <p:extLst>
      <p:ext uri="{BB962C8B-B14F-4D97-AF65-F5344CB8AC3E}">
        <p14:creationId xmlns:p14="http://schemas.microsoft.com/office/powerpoint/2010/main" val="2942424961"/>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 y="0"/>
            <a:ext cx="10515600" cy="1325563"/>
          </a:xfrm>
        </p:spPr>
        <p:txBody>
          <a:bodyPr/>
          <a:lstStyle/>
          <a:p>
            <a:r>
              <a:rPr lang="en-US" b="1" dirty="0" smtClean="0"/>
              <a:t>Why read </a:t>
            </a:r>
            <a:r>
              <a:rPr lang="en-US" b="1" i="1" dirty="0" smtClean="0"/>
              <a:t>Beloved?</a:t>
            </a:r>
            <a:endParaRPr lang="en-US" b="1" i="1" dirty="0"/>
          </a:p>
        </p:txBody>
      </p:sp>
      <p:sp>
        <p:nvSpPr>
          <p:cNvPr id="3" name="Content Placeholder 2"/>
          <p:cNvSpPr>
            <a:spLocks noGrp="1"/>
          </p:cNvSpPr>
          <p:nvPr>
            <p:ph idx="1"/>
          </p:nvPr>
        </p:nvSpPr>
        <p:spPr>
          <a:xfrm>
            <a:off x="134471" y="1021976"/>
            <a:ext cx="6521823" cy="5836023"/>
          </a:xfrm>
        </p:spPr>
        <p:txBody>
          <a:bodyPr>
            <a:normAutofit fontScale="92500"/>
          </a:bodyPr>
          <a:lstStyle/>
          <a:p>
            <a:r>
              <a:rPr lang="en-US" b="1" dirty="0" smtClean="0"/>
              <a:t>Beloved is considered an “essential work of twentieth-century American Literature.</a:t>
            </a:r>
          </a:p>
          <a:p>
            <a:r>
              <a:rPr lang="en-US" b="1" dirty="0" smtClean="0"/>
              <a:t>The New York Times considers </a:t>
            </a:r>
            <a:r>
              <a:rPr lang="en-US" b="1" i="1" dirty="0" smtClean="0"/>
              <a:t>Beloved</a:t>
            </a:r>
            <a:r>
              <a:rPr lang="en-US" b="1" dirty="0" smtClean="0"/>
              <a:t> “the best American novel published in the previous 25 years.”</a:t>
            </a:r>
          </a:p>
          <a:p>
            <a:r>
              <a:rPr lang="en-US" b="1" dirty="0" smtClean="0"/>
              <a:t>Toni Morrison won a Novel Prize for Literature in 1993 and is the first black woman to be so honored. </a:t>
            </a:r>
          </a:p>
          <a:p>
            <a:r>
              <a:rPr lang="en-US" b="1" dirty="0" smtClean="0"/>
              <a:t>Some consider Morrison America’s most important living writer and literary thinker. </a:t>
            </a:r>
          </a:p>
          <a:p>
            <a:r>
              <a:rPr lang="en-US" b="1" i="1" dirty="0" smtClean="0"/>
              <a:t>Beloved</a:t>
            </a:r>
            <a:r>
              <a:rPr lang="en-US" b="1" dirty="0" smtClean="0"/>
              <a:t> caused a considerable stir among readers and literary critics due to its topic of slavery, as dealt with in a grueling and surrealist fashion. </a:t>
            </a:r>
            <a:endParaRPr lang="en-US" b="1" i="1" dirty="0" smtClean="0"/>
          </a:p>
          <a:p>
            <a:endParaRPr lang="en-US" dirty="0"/>
          </a:p>
        </p:txBody>
      </p:sp>
      <p:pic>
        <p:nvPicPr>
          <p:cNvPr id="4" name="Picture 3"/>
          <p:cNvPicPr>
            <a:picLocks noChangeAspect="1"/>
          </p:cNvPicPr>
          <p:nvPr/>
        </p:nvPicPr>
        <p:blipFill>
          <a:blip r:embed="rId2"/>
          <a:stretch>
            <a:fillRect/>
          </a:stretch>
        </p:blipFill>
        <p:spPr>
          <a:xfrm>
            <a:off x="6559250" y="2095417"/>
            <a:ext cx="5566631" cy="3135490"/>
          </a:xfrm>
          <a:prstGeom prst="rect">
            <a:avLst/>
          </a:prstGeom>
        </p:spPr>
      </p:pic>
    </p:spTree>
    <p:extLst>
      <p:ext uri="{BB962C8B-B14F-4D97-AF65-F5344CB8AC3E}">
        <p14:creationId xmlns:p14="http://schemas.microsoft.com/office/powerpoint/2010/main" val="454880131"/>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136525"/>
            <a:ext cx="10515600" cy="1325563"/>
          </a:xfrm>
        </p:spPr>
        <p:txBody>
          <a:bodyPr/>
          <a:lstStyle/>
          <a:p>
            <a:r>
              <a:rPr lang="en-US" dirty="0" smtClean="0"/>
              <a:t>Toni Morrison </a:t>
            </a:r>
            <a:r>
              <a:rPr lang="en-US" i="1" dirty="0" smtClean="0"/>
              <a:t>Beloved</a:t>
            </a:r>
            <a:endParaRPr lang="en-US" dirty="0"/>
          </a:p>
        </p:txBody>
      </p:sp>
      <p:sp>
        <p:nvSpPr>
          <p:cNvPr id="3" name="Content Placeholder 2"/>
          <p:cNvSpPr>
            <a:spLocks noGrp="1"/>
          </p:cNvSpPr>
          <p:nvPr>
            <p:ph idx="1"/>
          </p:nvPr>
        </p:nvSpPr>
        <p:spPr>
          <a:xfrm>
            <a:off x="71718" y="1361235"/>
            <a:ext cx="7122458" cy="5395912"/>
          </a:xfrm>
        </p:spPr>
        <p:txBody>
          <a:bodyPr>
            <a:normAutofit fontScale="92500" lnSpcReduction="10000"/>
          </a:bodyPr>
          <a:lstStyle/>
          <a:p>
            <a:r>
              <a:rPr lang="en-US" sz="3600" dirty="0" smtClean="0"/>
              <a:t>What are the benefits of studying a living author?</a:t>
            </a:r>
          </a:p>
          <a:p>
            <a:r>
              <a:rPr lang="en-US" sz="3600" dirty="0" smtClean="0"/>
              <a:t>When Morrison reflects on her writing of </a:t>
            </a:r>
            <a:r>
              <a:rPr lang="en-US" sz="3600" i="1" dirty="0" smtClean="0"/>
              <a:t>Beloved, </a:t>
            </a:r>
            <a:r>
              <a:rPr lang="en-US" sz="3600" dirty="0" smtClean="0"/>
              <a:t>she reveals that it was an unpleasant realization that she would write a narrative about slavery.  She says that it is “difficult to look at it from the outside.” </a:t>
            </a:r>
          </a:p>
          <a:p>
            <a:r>
              <a:rPr lang="en-US" sz="3600" dirty="0" smtClean="0"/>
              <a:t>Brainstorm what this could mean. </a:t>
            </a:r>
          </a:p>
          <a:p>
            <a:r>
              <a:rPr lang="en-US" sz="3600" dirty="0" smtClean="0"/>
              <a:t>To consider: What does Morrison look like? Sound like? What are your impressions of her?</a:t>
            </a:r>
          </a:p>
        </p:txBody>
      </p:sp>
      <p:pic>
        <p:nvPicPr>
          <p:cNvPr id="4" name="Picture 3"/>
          <p:cNvPicPr>
            <a:picLocks noChangeAspect="1"/>
          </p:cNvPicPr>
          <p:nvPr/>
        </p:nvPicPr>
        <p:blipFill>
          <a:blip r:embed="rId2"/>
          <a:stretch>
            <a:fillRect/>
          </a:stretch>
        </p:blipFill>
        <p:spPr>
          <a:xfrm>
            <a:off x="7194176" y="2194672"/>
            <a:ext cx="4876434" cy="3729038"/>
          </a:xfrm>
          <a:prstGeom prst="rect">
            <a:avLst/>
          </a:prstGeom>
          <a:ln w="76200">
            <a:solidFill>
              <a:schemeClr val="tx1"/>
            </a:solidFill>
          </a:ln>
        </p:spPr>
      </p:pic>
    </p:spTree>
    <p:extLst>
      <p:ext uri="{BB962C8B-B14F-4D97-AF65-F5344CB8AC3E}">
        <p14:creationId xmlns:p14="http://schemas.microsoft.com/office/powerpoint/2010/main" val="3266364036"/>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Toni Morrison on </a:t>
            </a:r>
            <a:r>
              <a:rPr lang="en-US" b="1" i="1" dirty="0" smtClean="0"/>
              <a:t>Beloved</a:t>
            </a:r>
            <a:endParaRPr lang="en-US" b="1" dirty="0"/>
          </a:p>
        </p:txBody>
      </p:sp>
      <p:pic>
        <p:nvPicPr>
          <p:cNvPr id="4" name="RP6umkgMRq4"/>
          <p:cNvPicPr>
            <a:picLocks noGrp="1" noRot="1" noChangeAspect="1"/>
          </p:cNvPicPr>
          <p:nvPr>
            <p:ph idx="1"/>
            <a:videoFile r:link="rId1"/>
          </p:nvPr>
        </p:nvPicPr>
        <p:blipFill>
          <a:blip r:embed="rId3"/>
          <a:stretch>
            <a:fillRect/>
          </a:stretch>
        </p:blipFill>
        <p:spPr>
          <a:xfrm>
            <a:off x="1937173" y="1690688"/>
            <a:ext cx="8317653" cy="4678680"/>
          </a:xfrm>
          <a:prstGeom prst="rect">
            <a:avLst/>
          </a:prstGeom>
          <a:ln w="76200">
            <a:solidFill>
              <a:schemeClr val="tx1"/>
            </a:solidFill>
          </a:ln>
        </p:spPr>
      </p:pic>
    </p:spTree>
    <p:extLst>
      <p:ext uri="{BB962C8B-B14F-4D97-AF65-F5344CB8AC3E}">
        <p14:creationId xmlns:p14="http://schemas.microsoft.com/office/powerpoint/2010/main" val="3783980291"/>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136525"/>
            <a:ext cx="11775228" cy="1325563"/>
          </a:xfrm>
        </p:spPr>
        <p:txBody>
          <a:bodyPr/>
          <a:lstStyle/>
          <a:p>
            <a:r>
              <a:rPr lang="en-US" dirty="0" smtClean="0"/>
              <a:t>Toni Morrison on America and the Scars of Slavery</a:t>
            </a:r>
            <a:endParaRPr lang="en-US" dirty="0"/>
          </a:p>
        </p:txBody>
      </p:sp>
      <p:sp>
        <p:nvSpPr>
          <p:cNvPr id="3" name="Content Placeholder 2"/>
          <p:cNvSpPr>
            <a:spLocks noGrp="1"/>
          </p:cNvSpPr>
          <p:nvPr>
            <p:ph idx="1"/>
          </p:nvPr>
        </p:nvSpPr>
        <p:spPr>
          <a:xfrm>
            <a:off x="71717" y="1361234"/>
            <a:ext cx="8332695" cy="5389189"/>
          </a:xfrm>
        </p:spPr>
        <p:txBody>
          <a:bodyPr>
            <a:noAutofit/>
          </a:bodyPr>
          <a:lstStyle/>
          <a:p>
            <a:r>
              <a:rPr lang="en-US" sz="3000" dirty="0" smtClean="0"/>
              <a:t>Although Morrison’s work has focused on the black experience (particularly of black women), she long avoided the subject of slavery.</a:t>
            </a:r>
          </a:p>
          <a:p>
            <a:r>
              <a:rPr lang="en-US" sz="3000" dirty="0" smtClean="0"/>
              <a:t>It was considered taboo within her family and culture– too big, too traumatic, too embittering, too hard to face.</a:t>
            </a:r>
          </a:p>
          <a:p>
            <a:r>
              <a:rPr lang="en-US" sz="3000" dirty="0" smtClean="0"/>
              <a:t>Morrison said that America too has willfully repressed the memory and shame of slavery, leaving millions of slavery’s victims “disremembered and unaccounted for.”</a:t>
            </a:r>
          </a:p>
          <a:p>
            <a:r>
              <a:rPr lang="en-US" sz="3000" dirty="0" smtClean="0"/>
              <a:t>But the “ghosts of the dead,” as she refers to the millions lost to slavery, “haunted” her.</a:t>
            </a:r>
          </a:p>
        </p:txBody>
      </p:sp>
      <p:pic>
        <p:nvPicPr>
          <p:cNvPr id="5" name="Picture 4"/>
          <p:cNvPicPr>
            <a:picLocks noChangeAspect="1"/>
          </p:cNvPicPr>
          <p:nvPr/>
        </p:nvPicPr>
        <p:blipFill>
          <a:blip r:embed="rId2"/>
          <a:stretch>
            <a:fillRect/>
          </a:stretch>
        </p:blipFill>
        <p:spPr>
          <a:xfrm>
            <a:off x="8508393" y="1986523"/>
            <a:ext cx="3526812" cy="4064653"/>
          </a:xfrm>
          <a:prstGeom prst="rect">
            <a:avLst/>
          </a:prstGeom>
          <a:ln w="76200">
            <a:solidFill>
              <a:srgbClr val="C00000"/>
            </a:solidFill>
          </a:ln>
        </p:spPr>
      </p:pic>
    </p:spTree>
    <p:extLst>
      <p:ext uri="{BB962C8B-B14F-4D97-AF65-F5344CB8AC3E}">
        <p14:creationId xmlns:p14="http://schemas.microsoft.com/office/powerpoint/2010/main" val="4339877"/>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4463"/>
            <a:ext cx="4777292" cy="1325563"/>
          </a:xfrm>
        </p:spPr>
        <p:txBody>
          <a:bodyPr/>
          <a:lstStyle/>
          <a:p>
            <a:r>
              <a:rPr lang="en-US" i="1" dirty="0" smtClean="0"/>
              <a:t>Beloved</a:t>
            </a:r>
            <a:r>
              <a:rPr lang="en-US" dirty="0" smtClean="0"/>
              <a:t> History</a:t>
            </a:r>
            <a:endParaRPr lang="en-US" i="1" dirty="0"/>
          </a:p>
        </p:txBody>
      </p:sp>
      <p:sp>
        <p:nvSpPr>
          <p:cNvPr id="3" name="Content Placeholder 2"/>
          <p:cNvSpPr>
            <a:spLocks noGrp="1"/>
          </p:cNvSpPr>
          <p:nvPr>
            <p:ph idx="1"/>
          </p:nvPr>
        </p:nvSpPr>
        <p:spPr>
          <a:xfrm>
            <a:off x="0" y="739588"/>
            <a:ext cx="8337176" cy="6118412"/>
          </a:xfrm>
        </p:spPr>
        <p:txBody>
          <a:bodyPr>
            <a:noAutofit/>
          </a:bodyPr>
          <a:lstStyle/>
          <a:p>
            <a:r>
              <a:rPr lang="en-US" sz="3200" dirty="0" smtClean="0"/>
              <a:t>Events take place between 1854 and 1874</a:t>
            </a:r>
          </a:p>
          <a:p>
            <a:pPr lvl="1"/>
            <a:r>
              <a:rPr lang="en-US" sz="2800" dirty="0" smtClean="0"/>
              <a:t>Encompasses the last days of the Civil War</a:t>
            </a:r>
          </a:p>
          <a:p>
            <a:pPr lvl="1"/>
            <a:r>
              <a:rPr lang="en-US" sz="2800" dirty="0" smtClean="0"/>
              <a:t>Reconstruction era</a:t>
            </a:r>
          </a:p>
          <a:p>
            <a:r>
              <a:rPr lang="en-US" sz="3200" dirty="0" smtClean="0"/>
              <a:t>Grounded in real world events</a:t>
            </a:r>
          </a:p>
          <a:p>
            <a:pPr lvl="1"/>
            <a:r>
              <a:rPr lang="en-US" sz="2800" dirty="0" smtClean="0"/>
              <a:t>Margaret Garner, a runaway Kentucky slave, killed her daughter and attempted to murder her other children in order to spare them from an enslaved life. </a:t>
            </a:r>
          </a:p>
          <a:p>
            <a:pPr lvl="1"/>
            <a:r>
              <a:rPr lang="en-US" sz="2800" dirty="0" smtClean="0"/>
              <a:t>Morrison did not research Garner or her life.</a:t>
            </a:r>
            <a:r>
              <a:rPr lang="en-US" sz="2800" dirty="0"/>
              <a:t> She didn’t want the book to be a biographical study of one woman, or a novel about slavery, </a:t>
            </a:r>
            <a:r>
              <a:rPr lang="en-US" sz="2800" dirty="0" smtClean="0"/>
              <a:t>but </a:t>
            </a:r>
            <a:r>
              <a:rPr lang="en-US" sz="2800" dirty="0"/>
              <a:t>rather a story about human interactions and the ways that people reacted to, survived, and lived in the wake of the horrible conditions of slavery.</a:t>
            </a:r>
          </a:p>
        </p:txBody>
      </p:sp>
      <p:pic>
        <p:nvPicPr>
          <p:cNvPr id="4" name="Picture 3"/>
          <p:cNvPicPr>
            <a:picLocks noChangeAspect="1"/>
          </p:cNvPicPr>
          <p:nvPr/>
        </p:nvPicPr>
        <p:blipFill>
          <a:blip r:embed="rId3"/>
          <a:stretch>
            <a:fillRect/>
          </a:stretch>
        </p:blipFill>
        <p:spPr>
          <a:xfrm>
            <a:off x="8431306" y="1107142"/>
            <a:ext cx="3681413" cy="4953962"/>
          </a:xfrm>
          <a:prstGeom prst="rect">
            <a:avLst/>
          </a:prstGeom>
        </p:spPr>
      </p:pic>
    </p:spTree>
    <p:extLst>
      <p:ext uri="{BB962C8B-B14F-4D97-AF65-F5344CB8AC3E}">
        <p14:creationId xmlns:p14="http://schemas.microsoft.com/office/powerpoint/2010/main" val="922349758"/>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953" y="-87725"/>
            <a:ext cx="12053047" cy="1325563"/>
          </a:xfrm>
        </p:spPr>
        <p:txBody>
          <a:bodyPr/>
          <a:lstStyle/>
          <a:p>
            <a:r>
              <a:rPr lang="en-US" dirty="0" smtClean="0"/>
              <a:t>Slavery in America: An Unprecedented Brutality</a:t>
            </a:r>
            <a:endParaRPr lang="en-US" dirty="0"/>
          </a:p>
        </p:txBody>
      </p:sp>
      <p:sp>
        <p:nvSpPr>
          <p:cNvPr id="3" name="Content Placeholder 2"/>
          <p:cNvSpPr>
            <a:spLocks noGrp="1"/>
          </p:cNvSpPr>
          <p:nvPr>
            <p:ph idx="1"/>
          </p:nvPr>
        </p:nvSpPr>
        <p:spPr>
          <a:xfrm>
            <a:off x="1" y="1008528"/>
            <a:ext cx="8538881" cy="5849471"/>
          </a:xfrm>
        </p:spPr>
        <p:txBody>
          <a:bodyPr>
            <a:normAutofit/>
          </a:bodyPr>
          <a:lstStyle/>
          <a:p>
            <a:r>
              <a:rPr lang="en-US" altLang="en-US" dirty="0"/>
              <a:t>In 17</a:t>
            </a:r>
            <a:r>
              <a:rPr lang="en-US" altLang="en-US" baseline="30000" dirty="0"/>
              <a:t>th</a:t>
            </a:r>
            <a:r>
              <a:rPr lang="en-US" altLang="en-US" dirty="0"/>
              <a:t> Century Colonial America, slavery included white indentured servants, Native Americans, and African Slaves.</a:t>
            </a:r>
          </a:p>
          <a:p>
            <a:r>
              <a:rPr lang="en-US" altLang="en-US" dirty="0" smtClean="0"/>
              <a:t>African </a:t>
            </a:r>
            <a:r>
              <a:rPr lang="en-US" altLang="en-US" dirty="0"/>
              <a:t>slave trade: Mass captures and kidnapping—millions brought across the Middle Passage to the Americas.</a:t>
            </a:r>
          </a:p>
          <a:p>
            <a:r>
              <a:rPr lang="en-US" altLang="en-US" dirty="0" smtClean="0"/>
              <a:t>In </a:t>
            </a:r>
            <a:r>
              <a:rPr lang="en-US" altLang="en-US" dirty="0"/>
              <a:t>its scale and scope, slavery in 18</a:t>
            </a:r>
            <a:r>
              <a:rPr lang="en-US" altLang="en-US" baseline="30000" dirty="0"/>
              <a:t>th</a:t>
            </a:r>
            <a:r>
              <a:rPr lang="en-US" altLang="en-US" dirty="0"/>
              <a:t> Century America becomes a soul-destroying brutality unprecedented in human history.</a:t>
            </a:r>
          </a:p>
          <a:p>
            <a:pPr lvl="1"/>
            <a:r>
              <a:rPr lang="en-US" altLang="en-US" dirty="0"/>
              <a:t>Slavery became a life sentence.</a:t>
            </a:r>
          </a:p>
          <a:p>
            <a:pPr lvl="1"/>
            <a:r>
              <a:rPr lang="en-US" altLang="en-US" dirty="0"/>
              <a:t>Worse yet, it became generational</a:t>
            </a:r>
          </a:p>
          <a:p>
            <a:pPr lvl="1"/>
            <a:r>
              <a:rPr lang="en-US" altLang="en-US" dirty="0" smtClean="0"/>
              <a:t>Young </a:t>
            </a:r>
            <a:r>
              <a:rPr lang="en-US" altLang="en-US" dirty="0"/>
              <a:t>women valued as breeding stock.</a:t>
            </a:r>
          </a:p>
          <a:p>
            <a:pPr lvl="1"/>
            <a:r>
              <a:rPr lang="en-US" altLang="en-US" dirty="0" smtClean="0"/>
              <a:t>Loss </a:t>
            </a:r>
            <a:r>
              <a:rPr lang="en-US" altLang="en-US" dirty="0"/>
              <a:t>of children, confiscated from mothers and sold at </a:t>
            </a:r>
            <a:r>
              <a:rPr lang="en-US" altLang="en-US" dirty="0" smtClean="0"/>
              <a:t>auction</a:t>
            </a:r>
          </a:p>
          <a:p>
            <a:pPr lvl="1"/>
            <a:r>
              <a:rPr lang="en-US" altLang="en-US" dirty="0" smtClean="0"/>
              <a:t>Hundreds </a:t>
            </a:r>
            <a:r>
              <a:rPr lang="en-US" altLang="en-US" dirty="0"/>
              <a:t>of thousands risked all to escape to North.</a:t>
            </a:r>
          </a:p>
          <a:p>
            <a:endParaRPr lang="en-US" dirty="0"/>
          </a:p>
        </p:txBody>
      </p:sp>
      <p:pic>
        <p:nvPicPr>
          <p:cNvPr id="4" name="Picture 3"/>
          <p:cNvPicPr>
            <a:picLocks noChangeAspect="1"/>
          </p:cNvPicPr>
          <p:nvPr/>
        </p:nvPicPr>
        <p:blipFill>
          <a:blip r:embed="rId2"/>
          <a:stretch>
            <a:fillRect/>
          </a:stretch>
        </p:blipFill>
        <p:spPr>
          <a:xfrm>
            <a:off x="8407222" y="1426808"/>
            <a:ext cx="3659272" cy="4503345"/>
          </a:xfrm>
          <a:prstGeom prst="rect">
            <a:avLst/>
          </a:prstGeom>
          <a:ln w="76200">
            <a:solidFill>
              <a:schemeClr val="tx1"/>
            </a:solidFill>
          </a:ln>
        </p:spPr>
      </p:pic>
    </p:spTree>
    <p:extLst>
      <p:ext uri="{BB962C8B-B14F-4D97-AF65-F5344CB8AC3E}">
        <p14:creationId xmlns:p14="http://schemas.microsoft.com/office/powerpoint/2010/main" val="703020133"/>
      </p:ext>
    </p:extLst>
  </p:cSld>
  <p:clrMapOvr>
    <a:masterClrMapping/>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1021</Words>
  <Application>Microsoft Office PowerPoint</Application>
  <PresentationFormat>Widescreen</PresentationFormat>
  <Paragraphs>117</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Beloved by Toni Morrison</vt:lpstr>
      <vt:lpstr>“Southern History”</vt:lpstr>
      <vt:lpstr>Toni Morrison</vt:lpstr>
      <vt:lpstr>Why read Beloved?</vt:lpstr>
      <vt:lpstr>Toni Morrison Beloved</vt:lpstr>
      <vt:lpstr>Toni Morrison on Beloved</vt:lpstr>
      <vt:lpstr>Toni Morrison on America and the Scars of Slavery</vt:lpstr>
      <vt:lpstr>Beloved History</vt:lpstr>
      <vt:lpstr>Slavery in America: An Unprecedented Brutality</vt:lpstr>
      <vt:lpstr>Morrison and Slavery</vt:lpstr>
      <vt:lpstr>Morrison’s Intentions</vt:lpstr>
      <vt:lpstr>Ways of Reading Beloved</vt:lpstr>
      <vt:lpstr>Language in Beloved </vt:lpstr>
      <vt:lpstr>A Look at the Language</vt:lpstr>
      <vt:lpstr>From Toni Morrison’s 1993 Nobel Lecture</vt:lpstr>
      <vt:lpstr>Literary Techniques to watch for</vt:lpstr>
      <vt:lpstr>A Thought about Language</vt:lpstr>
      <vt:lpstr>Don’t ask me how to pronounce the first one.</vt:lpstr>
      <vt:lpstr>To clarify</vt:lpstr>
    </vt:vector>
  </TitlesOfParts>
  <Company>JMCSS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 by Toni Morrison</dc:title>
  <dc:creator>Margaret D. Livingston</dc:creator>
  <cp:lastModifiedBy>Margaret D. Livingston</cp:lastModifiedBy>
  <cp:revision>22</cp:revision>
  <dcterms:created xsi:type="dcterms:W3CDTF">2018-03-05T14:09:30Z</dcterms:created>
  <dcterms:modified xsi:type="dcterms:W3CDTF">2018-03-16T20:19:46Z</dcterms:modified>
</cp:coreProperties>
</file>