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72" r:id="rId6"/>
    <p:sldId id="267" r:id="rId7"/>
    <p:sldId id="268" r:id="rId8"/>
    <p:sldId id="269" r:id="rId9"/>
    <p:sldId id="270" r:id="rId10"/>
    <p:sldId id="271" r:id="rId11"/>
    <p:sldId id="264" r:id="rId12"/>
    <p:sldId id="260" r:id="rId13"/>
    <p:sldId id="265" r:id="rId14"/>
    <p:sldId id="262" r:id="rId15"/>
    <p:sldId id="259"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BF4E82-0789-4D5A-A899-1F72452FD1B6}">
          <p14:sldIdLst>
            <p14:sldId id="256"/>
            <p14:sldId id="263"/>
            <p14:sldId id="257"/>
            <p14:sldId id="258"/>
            <p14:sldId id="272"/>
            <p14:sldId id="267"/>
            <p14:sldId id="268"/>
            <p14:sldId id="269"/>
            <p14:sldId id="270"/>
            <p14:sldId id="271"/>
            <p14:sldId id="264"/>
            <p14:sldId id="260"/>
            <p14:sldId id="265"/>
            <p14:sldId id="262"/>
            <p14:sldId id="259"/>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1" d="100"/>
          <a:sy n="71" d="100"/>
        </p:scale>
        <p:origin x="9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4/4/2018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4/4/2018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4/4/2018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4/4/2018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4/4/2018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solidFill>
                  <a:schemeClr val="bg1"/>
                </a:solidFill>
              </a:rPr>
              <a:t>Beloved</a:t>
            </a:r>
            <a:r>
              <a:rPr lang="en-US" dirty="0" smtClean="0">
                <a:solidFill>
                  <a:schemeClr val="bg1"/>
                </a:solidFill>
              </a:rPr>
              <a:t> Reading Section 2</a:t>
            </a:r>
            <a:endParaRPr lang="en-US" i="1"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Pages 125-195</a:t>
            </a:r>
            <a:endParaRPr lang="en-US" dirty="0">
              <a:solidFill>
                <a:schemeClr val="bg1"/>
              </a:solidFill>
            </a:endParaRPr>
          </a:p>
        </p:txBody>
      </p:sp>
    </p:spTree>
    <p:extLst>
      <p:ext uri="{BB962C8B-B14F-4D97-AF65-F5344CB8AC3E}">
        <p14:creationId xmlns:p14="http://schemas.microsoft.com/office/powerpoint/2010/main" val="3722818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Motifs and Archetypes: Tree</a:t>
            </a:r>
            <a:endParaRPr lang="en-US" dirty="0"/>
          </a:p>
        </p:txBody>
      </p:sp>
      <p:sp>
        <p:nvSpPr>
          <p:cNvPr id="3" name="Content Placeholder 2"/>
          <p:cNvSpPr>
            <a:spLocks noGrp="1"/>
          </p:cNvSpPr>
          <p:nvPr>
            <p:ph idx="1"/>
          </p:nvPr>
        </p:nvSpPr>
        <p:spPr>
          <a:xfrm>
            <a:off x="1371600" y="1812664"/>
            <a:ext cx="6104965" cy="5045336"/>
          </a:xfrm>
        </p:spPr>
        <p:txBody>
          <a:bodyPr>
            <a:noAutofit/>
          </a:bodyPr>
          <a:lstStyle/>
          <a:p>
            <a:r>
              <a:rPr lang="en-US" sz="2800" dirty="0" smtClean="0"/>
              <a:t>Knowledge/learning</a:t>
            </a:r>
          </a:p>
          <a:p>
            <a:r>
              <a:rPr lang="en-US" sz="2800" dirty="0" smtClean="0"/>
              <a:t>Tree of life</a:t>
            </a:r>
          </a:p>
          <a:p>
            <a:r>
              <a:rPr lang="en-US" sz="2800" dirty="0" smtClean="0"/>
              <a:t>Tree of knowledge</a:t>
            </a:r>
          </a:p>
          <a:p>
            <a:r>
              <a:rPr lang="en-US" sz="2800" dirty="0" smtClean="0"/>
              <a:t>Life, Death, Rebirth</a:t>
            </a:r>
          </a:p>
          <a:p>
            <a:r>
              <a:rPr lang="en-US" sz="2800" dirty="0" smtClean="0"/>
              <a:t>Chokecherry Tree: permanent tree on Sethe’s back</a:t>
            </a:r>
          </a:p>
          <a:p>
            <a:pPr lvl="1"/>
            <a:r>
              <a:rPr lang="en-US" sz="2800" dirty="0" smtClean="0"/>
              <a:t>Sethe can never see the tree on her back</a:t>
            </a:r>
          </a:p>
          <a:p>
            <a:pPr lvl="1"/>
            <a:r>
              <a:rPr lang="en-US" sz="2800" dirty="0" smtClean="0"/>
              <a:t>White girl named it a “chokecherry” tree</a:t>
            </a:r>
            <a:endParaRPr lang="en-US" sz="2800" dirty="0"/>
          </a:p>
        </p:txBody>
      </p:sp>
      <p:pic>
        <p:nvPicPr>
          <p:cNvPr id="4" name="Picture 3"/>
          <p:cNvPicPr>
            <a:picLocks noChangeAspect="1"/>
          </p:cNvPicPr>
          <p:nvPr/>
        </p:nvPicPr>
        <p:blipFill>
          <a:blip r:embed="rId2"/>
          <a:stretch>
            <a:fillRect/>
          </a:stretch>
        </p:blipFill>
        <p:spPr>
          <a:xfrm>
            <a:off x="7842324" y="1481418"/>
            <a:ext cx="3786692" cy="5048923"/>
          </a:xfrm>
          <a:prstGeom prst="rect">
            <a:avLst/>
          </a:prstGeom>
        </p:spPr>
      </p:pic>
    </p:spTree>
    <p:extLst>
      <p:ext uri="{BB962C8B-B14F-4D97-AF65-F5344CB8AC3E}">
        <p14:creationId xmlns:p14="http://schemas.microsoft.com/office/powerpoint/2010/main" val="194454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052" y="470647"/>
            <a:ext cx="11239948" cy="787998"/>
          </a:xfrm>
        </p:spPr>
        <p:txBody>
          <a:bodyPr>
            <a:normAutofit/>
          </a:bodyPr>
          <a:lstStyle/>
          <a:p>
            <a:r>
              <a:rPr lang="en-US" sz="4000" dirty="0" smtClean="0">
                <a:solidFill>
                  <a:schemeClr val="bg1"/>
                </a:solidFill>
              </a:rPr>
              <a:t>Blood/Milk Motif</a:t>
            </a:r>
            <a:endParaRPr lang="en-US" sz="3600" dirty="0">
              <a:solidFill>
                <a:schemeClr val="bg1"/>
              </a:solidFill>
            </a:endParaRPr>
          </a:p>
        </p:txBody>
      </p:sp>
      <p:sp>
        <p:nvSpPr>
          <p:cNvPr id="3" name="Content Placeholder 2"/>
          <p:cNvSpPr>
            <a:spLocks noGrp="1"/>
          </p:cNvSpPr>
          <p:nvPr>
            <p:ph idx="1"/>
          </p:nvPr>
        </p:nvSpPr>
        <p:spPr>
          <a:xfrm>
            <a:off x="952052" y="1516828"/>
            <a:ext cx="10402645" cy="4668819"/>
          </a:xfrm>
        </p:spPr>
        <p:txBody>
          <a:bodyPr>
            <a:normAutofit/>
          </a:bodyPr>
          <a:lstStyle/>
          <a:p>
            <a:pPr marL="0" indent="0">
              <a:buNone/>
            </a:pPr>
            <a:r>
              <a:rPr lang="en-US" sz="4400" dirty="0">
                <a:solidFill>
                  <a:schemeClr val="bg1"/>
                </a:solidFill>
              </a:rPr>
              <a:t>Who does Denver seem to choose to be loyal to? Beloved or Sethe?  What is the significance of Denver drinking the blood of her sister and the milk of her mother? What does milk/blood symbolize? How does this action portray who she is loyal to? </a:t>
            </a:r>
          </a:p>
          <a:p>
            <a:pPr marL="0" indent="0">
              <a:buNone/>
            </a:pPr>
            <a:endParaRPr lang="en-US" dirty="0" smtClean="0">
              <a:solidFill>
                <a:schemeClr val="bg1"/>
              </a:solidFill>
            </a:endParaRPr>
          </a:p>
        </p:txBody>
      </p:sp>
    </p:spTree>
    <p:extLst>
      <p:ext uri="{BB962C8B-B14F-4D97-AF65-F5344CB8AC3E}">
        <p14:creationId xmlns:p14="http://schemas.microsoft.com/office/powerpoint/2010/main" val="852690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Point of View </a:t>
            </a:r>
            <a:endParaRPr lang="en-US" dirty="0">
              <a:solidFill>
                <a:schemeClr val="bg1"/>
              </a:solidFill>
            </a:endParaRPr>
          </a:p>
        </p:txBody>
      </p:sp>
      <p:sp>
        <p:nvSpPr>
          <p:cNvPr id="3" name="Content Placeholder 2"/>
          <p:cNvSpPr>
            <a:spLocks noGrp="1"/>
          </p:cNvSpPr>
          <p:nvPr>
            <p:ph idx="1"/>
          </p:nvPr>
        </p:nvSpPr>
        <p:spPr>
          <a:xfrm>
            <a:off x="1371600" y="1850315"/>
            <a:ext cx="9891656" cy="5195944"/>
          </a:xfrm>
        </p:spPr>
        <p:txBody>
          <a:bodyPr>
            <a:noAutofit/>
          </a:bodyPr>
          <a:lstStyle/>
          <a:p>
            <a:r>
              <a:rPr lang="en-US" sz="3200" dirty="0">
                <a:solidFill>
                  <a:schemeClr val="bg1"/>
                </a:solidFill>
              </a:rPr>
              <a:t>The story of the actual killing is told from the perspective of schoolteacher, the nephew, the slave catcher, and the sheriff (white characters). What is the effect of this POV on the story? </a:t>
            </a:r>
            <a:endParaRPr lang="en-US" sz="3200" dirty="0" smtClean="0">
              <a:solidFill>
                <a:schemeClr val="bg1"/>
              </a:solidFill>
            </a:endParaRPr>
          </a:p>
          <a:p>
            <a:r>
              <a:rPr lang="en-US" sz="3200" dirty="0" smtClean="0">
                <a:solidFill>
                  <a:schemeClr val="bg1"/>
                </a:solidFill>
              </a:rPr>
              <a:t>Why </a:t>
            </a:r>
            <a:r>
              <a:rPr lang="en-US" sz="3200" dirty="0">
                <a:solidFill>
                  <a:schemeClr val="bg1"/>
                </a:solidFill>
              </a:rPr>
              <a:t>tell this part (and only this part) in this POV? </a:t>
            </a:r>
            <a:endParaRPr lang="en-US" sz="3200" dirty="0" smtClean="0">
              <a:solidFill>
                <a:schemeClr val="bg1"/>
              </a:solidFill>
            </a:endParaRPr>
          </a:p>
          <a:p>
            <a:r>
              <a:rPr lang="en-US" sz="3200" dirty="0" smtClean="0">
                <a:solidFill>
                  <a:schemeClr val="bg1"/>
                </a:solidFill>
              </a:rPr>
              <a:t>How </a:t>
            </a:r>
            <a:r>
              <a:rPr lang="en-US" sz="3200" dirty="0">
                <a:solidFill>
                  <a:schemeClr val="bg1"/>
                </a:solidFill>
              </a:rPr>
              <a:t>would you characterize this POV in contrast to other POVs in the novel? </a:t>
            </a:r>
          </a:p>
        </p:txBody>
      </p:sp>
    </p:spTree>
    <p:extLst>
      <p:ext uri="{BB962C8B-B14F-4D97-AF65-F5344CB8AC3E}">
        <p14:creationId xmlns:p14="http://schemas.microsoft.com/office/powerpoint/2010/main" val="4272243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a:xfrm>
            <a:off x="1489934" y="1506071"/>
            <a:ext cx="10569388" cy="3705113"/>
          </a:xfrm>
        </p:spPr>
        <p:txBody>
          <a:bodyPr>
            <a:noAutofit/>
          </a:bodyPr>
          <a:lstStyle/>
          <a:p>
            <a:r>
              <a:rPr lang="en-US" sz="3600" dirty="0" smtClean="0"/>
              <a:t>The description of the murder of Beloved is told over the course of three chapters and from three different perspective.  What is each character’s response to Sethe’s killing her child?</a:t>
            </a:r>
          </a:p>
          <a:p>
            <a:pPr lvl="1"/>
            <a:r>
              <a:rPr lang="en-US" sz="3600" dirty="0" smtClean="0"/>
              <a:t>Schoolteacher</a:t>
            </a:r>
          </a:p>
          <a:p>
            <a:pPr lvl="1"/>
            <a:r>
              <a:rPr lang="en-US" sz="3600" dirty="0" smtClean="0"/>
              <a:t>Stamp Paid</a:t>
            </a:r>
          </a:p>
          <a:p>
            <a:pPr lvl="1"/>
            <a:r>
              <a:rPr lang="en-US" sz="3600" dirty="0" smtClean="0"/>
              <a:t>Sethe</a:t>
            </a:r>
          </a:p>
          <a:p>
            <a:r>
              <a:rPr lang="en-US" sz="3600" dirty="0" smtClean="0"/>
              <a:t>What is Morrison’s purpose in presenting this single act from multiple viewpoints?</a:t>
            </a:r>
            <a:endParaRPr lang="en-US" sz="3600" dirty="0"/>
          </a:p>
        </p:txBody>
      </p:sp>
    </p:spTree>
    <p:extLst>
      <p:ext uri="{BB962C8B-B14F-4D97-AF65-F5344CB8AC3E}">
        <p14:creationId xmlns:p14="http://schemas.microsoft.com/office/powerpoint/2010/main" val="802903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Character Motivation </a:t>
            </a:r>
            <a:endParaRPr lang="en-US" dirty="0">
              <a:solidFill>
                <a:schemeClr val="bg1"/>
              </a:solidFill>
            </a:endParaRPr>
          </a:p>
        </p:txBody>
      </p:sp>
      <p:sp>
        <p:nvSpPr>
          <p:cNvPr id="3" name="Content Placeholder 2"/>
          <p:cNvSpPr>
            <a:spLocks noGrp="1"/>
          </p:cNvSpPr>
          <p:nvPr>
            <p:ph idx="1"/>
          </p:nvPr>
        </p:nvSpPr>
        <p:spPr>
          <a:xfrm>
            <a:off x="1371600" y="1850315"/>
            <a:ext cx="9891656" cy="5195944"/>
          </a:xfrm>
        </p:spPr>
        <p:txBody>
          <a:bodyPr>
            <a:noAutofit/>
          </a:bodyPr>
          <a:lstStyle/>
          <a:p>
            <a:r>
              <a:rPr lang="en-US" sz="4000" dirty="0">
                <a:solidFill>
                  <a:schemeClr val="bg1"/>
                </a:solidFill>
              </a:rPr>
              <a:t>In chapter 17, Stamp Paid tells Paul D. what happened in the wood shed. </a:t>
            </a:r>
            <a:endParaRPr lang="en-US" sz="4000" dirty="0" smtClean="0">
              <a:solidFill>
                <a:schemeClr val="bg1"/>
              </a:solidFill>
            </a:endParaRPr>
          </a:p>
          <a:p>
            <a:r>
              <a:rPr lang="en-US" sz="4000" dirty="0" smtClean="0">
                <a:solidFill>
                  <a:schemeClr val="bg1"/>
                </a:solidFill>
              </a:rPr>
              <a:t>HOW </a:t>
            </a:r>
            <a:r>
              <a:rPr lang="en-US" sz="4000" dirty="0">
                <a:solidFill>
                  <a:schemeClr val="bg1"/>
                </a:solidFill>
              </a:rPr>
              <a:t>does he tell him, and how is the way that he tells him significant? </a:t>
            </a:r>
            <a:endParaRPr lang="en-US" sz="4000" dirty="0" smtClean="0">
              <a:solidFill>
                <a:schemeClr val="bg1"/>
              </a:solidFill>
            </a:endParaRPr>
          </a:p>
          <a:p>
            <a:r>
              <a:rPr lang="en-US" sz="4000" dirty="0" smtClean="0">
                <a:solidFill>
                  <a:schemeClr val="bg1"/>
                </a:solidFill>
              </a:rPr>
              <a:t>Why </a:t>
            </a:r>
            <a:r>
              <a:rPr lang="en-US" sz="4000" dirty="0">
                <a:solidFill>
                  <a:schemeClr val="bg1"/>
                </a:solidFill>
              </a:rPr>
              <a:t>do you think he tells him? What is your reaction to him telling Paul?</a:t>
            </a:r>
            <a:endParaRPr lang="en-US" sz="5400" dirty="0">
              <a:solidFill>
                <a:schemeClr val="bg1"/>
              </a:solidFill>
            </a:endParaRPr>
          </a:p>
        </p:txBody>
      </p:sp>
    </p:spTree>
    <p:extLst>
      <p:ext uri="{BB962C8B-B14F-4D97-AF65-F5344CB8AC3E}">
        <p14:creationId xmlns:p14="http://schemas.microsoft.com/office/powerpoint/2010/main" val="3207341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687" y="104888"/>
            <a:ext cx="9601200" cy="852543"/>
          </a:xfrm>
        </p:spPr>
        <p:txBody>
          <a:bodyPr>
            <a:normAutofit/>
          </a:bodyPr>
          <a:lstStyle/>
          <a:p>
            <a:r>
              <a:rPr lang="en-US" sz="4000" dirty="0" smtClean="0">
                <a:solidFill>
                  <a:schemeClr val="bg1"/>
                </a:solidFill>
              </a:rPr>
              <a:t>Techniques and Meaning Paragraph Writing</a:t>
            </a:r>
            <a:endParaRPr lang="en-US" sz="4000" dirty="0">
              <a:solidFill>
                <a:schemeClr val="bg1"/>
              </a:solidFill>
            </a:endParaRPr>
          </a:p>
        </p:txBody>
      </p:sp>
      <p:sp>
        <p:nvSpPr>
          <p:cNvPr id="3" name="Content Placeholder 2"/>
          <p:cNvSpPr>
            <a:spLocks noGrp="1"/>
          </p:cNvSpPr>
          <p:nvPr>
            <p:ph idx="1"/>
          </p:nvPr>
        </p:nvSpPr>
        <p:spPr>
          <a:xfrm>
            <a:off x="790687" y="847838"/>
            <a:ext cx="6556786" cy="5832661"/>
          </a:xfrm>
        </p:spPr>
        <p:txBody>
          <a:bodyPr>
            <a:normAutofit fontScale="92500" lnSpcReduction="10000"/>
          </a:bodyPr>
          <a:lstStyle/>
          <a:p>
            <a:r>
              <a:rPr lang="en-US" sz="2600" dirty="0" smtClean="0">
                <a:solidFill>
                  <a:schemeClr val="bg1"/>
                </a:solidFill>
              </a:rPr>
              <a:t>Think about the meaning of the work as a whole addressing the themes of </a:t>
            </a:r>
            <a:r>
              <a:rPr lang="en-US" sz="2600" b="1" u="sng" dirty="0" smtClean="0">
                <a:solidFill>
                  <a:schemeClr val="bg1"/>
                </a:solidFill>
              </a:rPr>
              <a:t>either</a:t>
            </a:r>
            <a:r>
              <a:rPr lang="en-US" sz="2600" dirty="0" smtClean="0">
                <a:solidFill>
                  <a:schemeClr val="bg1"/>
                </a:solidFill>
              </a:rPr>
              <a:t> community/isolation OR past/present/future.</a:t>
            </a:r>
          </a:p>
          <a:p>
            <a:r>
              <a:rPr lang="en-US" sz="2600" u="sng" dirty="0" smtClean="0">
                <a:solidFill>
                  <a:schemeClr val="bg1"/>
                </a:solidFill>
              </a:rPr>
              <a:t>At this point</a:t>
            </a:r>
            <a:r>
              <a:rPr lang="en-US" sz="2600" dirty="0" smtClean="0">
                <a:solidFill>
                  <a:schemeClr val="bg1"/>
                </a:solidFill>
              </a:rPr>
              <a:t>, what does the novel seem to be saying about one of these subjects?</a:t>
            </a:r>
          </a:p>
          <a:p>
            <a:r>
              <a:rPr lang="en-US" sz="2600" dirty="0" smtClean="0">
                <a:solidFill>
                  <a:schemeClr val="bg1"/>
                </a:solidFill>
              </a:rPr>
              <a:t>How does the author’s use of imagery and motif develop this meaning of the work as a whole? </a:t>
            </a:r>
          </a:p>
          <a:p>
            <a:r>
              <a:rPr lang="en-US" sz="2600" u="sng" dirty="0" smtClean="0">
                <a:solidFill>
                  <a:schemeClr val="bg1"/>
                </a:solidFill>
              </a:rPr>
              <a:t>At this point, </a:t>
            </a:r>
            <a:r>
              <a:rPr lang="en-US" sz="2600" dirty="0" smtClean="0">
                <a:solidFill>
                  <a:schemeClr val="bg1"/>
                </a:solidFill>
              </a:rPr>
              <a:t>what questions remain about this subject?</a:t>
            </a:r>
          </a:p>
          <a:p>
            <a:r>
              <a:rPr lang="en-US" sz="2600" dirty="0" smtClean="0">
                <a:solidFill>
                  <a:schemeClr val="bg1"/>
                </a:solidFill>
              </a:rPr>
              <a:t>Write</a:t>
            </a:r>
          </a:p>
          <a:p>
            <a:pPr lvl="1"/>
            <a:r>
              <a:rPr lang="en-US" sz="2600" i="0" dirty="0" smtClean="0">
                <a:solidFill>
                  <a:schemeClr val="bg1"/>
                </a:solidFill>
              </a:rPr>
              <a:t>A </a:t>
            </a:r>
            <a:r>
              <a:rPr lang="en-US" sz="2600" i="0" dirty="0">
                <a:solidFill>
                  <a:schemeClr val="bg1"/>
                </a:solidFill>
              </a:rPr>
              <a:t>paragraph with your argument </a:t>
            </a:r>
            <a:r>
              <a:rPr lang="en-US" sz="2600" i="0" dirty="0" smtClean="0">
                <a:solidFill>
                  <a:schemeClr val="bg1"/>
                </a:solidFill>
              </a:rPr>
              <a:t>and </a:t>
            </a:r>
            <a:r>
              <a:rPr lang="en-US" sz="2600" i="0" dirty="0">
                <a:solidFill>
                  <a:schemeClr val="bg1"/>
                </a:solidFill>
              </a:rPr>
              <a:t>an explanation of how the images or motifs you’ve chosen develop your idea.</a:t>
            </a:r>
          </a:p>
          <a:p>
            <a:pPr lvl="1"/>
            <a:r>
              <a:rPr lang="en-US" sz="2600" i="0" dirty="0" smtClean="0">
                <a:solidFill>
                  <a:schemeClr val="bg1"/>
                </a:solidFill>
              </a:rPr>
              <a:t>The </a:t>
            </a:r>
            <a:r>
              <a:rPr lang="en-US" sz="2600" i="0" dirty="0">
                <a:solidFill>
                  <a:schemeClr val="bg1"/>
                </a:solidFill>
              </a:rPr>
              <a:t>questions you are left </a:t>
            </a:r>
            <a:r>
              <a:rPr lang="en-US" sz="2600" i="0" dirty="0" smtClean="0">
                <a:solidFill>
                  <a:schemeClr val="bg1"/>
                </a:solidFill>
              </a:rPr>
              <a:t>with (may be a list).</a:t>
            </a:r>
            <a:endParaRPr lang="en-US" sz="2600" i="0" dirty="0">
              <a:solidFill>
                <a:schemeClr val="bg1"/>
              </a:solidFill>
            </a:endParaRPr>
          </a:p>
          <a:p>
            <a:pPr lvl="1"/>
            <a:endParaRPr lang="en-US" dirty="0">
              <a:solidFill>
                <a:schemeClr val="bg1"/>
              </a:solidFill>
            </a:endParaRPr>
          </a:p>
        </p:txBody>
      </p:sp>
      <p:sp>
        <p:nvSpPr>
          <p:cNvPr id="4" name="TextBox 3"/>
          <p:cNvSpPr txBox="1"/>
          <p:nvPr/>
        </p:nvSpPr>
        <p:spPr>
          <a:xfrm>
            <a:off x="7573382" y="847838"/>
            <a:ext cx="4618617" cy="3170099"/>
          </a:xfrm>
          <a:prstGeom prst="rect">
            <a:avLst/>
          </a:prstGeom>
          <a:noFill/>
        </p:spPr>
        <p:txBody>
          <a:bodyPr wrap="square" rtlCol="0">
            <a:spAutoFit/>
          </a:bodyPr>
          <a:lstStyle/>
          <a:p>
            <a:r>
              <a:rPr lang="en-US" sz="2000" b="1" u="sng" dirty="0" smtClean="0">
                <a:solidFill>
                  <a:schemeClr val="bg1"/>
                </a:solidFill>
              </a:rPr>
              <a:t>Imagery to Consider (Not limited to)</a:t>
            </a:r>
            <a:endParaRPr lang="en-US" sz="2000" b="1" u="sng" dirty="0">
              <a:solidFill>
                <a:schemeClr val="bg1"/>
              </a:solidFill>
            </a:endParaRPr>
          </a:p>
          <a:p>
            <a:r>
              <a:rPr lang="en-US" sz="2000" dirty="0" smtClean="0">
                <a:solidFill>
                  <a:schemeClr val="bg1"/>
                </a:solidFill>
              </a:rPr>
              <a:t>p</a:t>
            </a:r>
            <a:r>
              <a:rPr lang="en-US" sz="2000" dirty="0">
                <a:solidFill>
                  <a:schemeClr val="bg1"/>
                </a:solidFill>
              </a:rPr>
              <a:t>. 23 Denver eating off the cracked plate</a:t>
            </a:r>
          </a:p>
          <a:p>
            <a:r>
              <a:rPr lang="en-US" sz="2000" dirty="0">
                <a:solidFill>
                  <a:schemeClr val="bg1"/>
                </a:solidFill>
              </a:rPr>
              <a:t>p. 33 the corn silk</a:t>
            </a:r>
          </a:p>
          <a:p>
            <a:r>
              <a:rPr lang="en-US" sz="2000" dirty="0">
                <a:solidFill>
                  <a:schemeClr val="bg1"/>
                </a:solidFill>
              </a:rPr>
              <a:t>p. 59 and 68 the shadows</a:t>
            </a:r>
          </a:p>
          <a:p>
            <a:r>
              <a:rPr lang="en-US" sz="2000" dirty="0">
                <a:solidFill>
                  <a:schemeClr val="bg1"/>
                </a:solidFill>
              </a:rPr>
              <a:t>p. 124 the turtles</a:t>
            </a:r>
          </a:p>
          <a:p>
            <a:r>
              <a:rPr lang="en-US" sz="2000" dirty="0">
                <a:solidFill>
                  <a:schemeClr val="bg1"/>
                </a:solidFill>
              </a:rPr>
              <a:t>p. 133 and 138 Paul’s tobacco tin/red heart</a:t>
            </a:r>
          </a:p>
          <a:p>
            <a:r>
              <a:rPr lang="en-US" sz="2000" dirty="0">
                <a:solidFill>
                  <a:schemeClr val="bg1"/>
                </a:solidFill>
              </a:rPr>
              <a:t>p. 133 Paul following the trees</a:t>
            </a:r>
          </a:p>
          <a:p>
            <a:r>
              <a:rPr lang="en-US" sz="2000" dirty="0">
                <a:solidFill>
                  <a:schemeClr val="bg1"/>
                </a:solidFill>
              </a:rPr>
              <a:t>Chapter 10—the chain gang chained together</a:t>
            </a:r>
            <a:endParaRPr lang="en-US" sz="2000" dirty="0">
              <a:solidFill>
                <a:schemeClr val="bg1"/>
              </a:solidFill>
              <a:effectLst/>
            </a:endParaRPr>
          </a:p>
        </p:txBody>
      </p:sp>
      <p:sp>
        <p:nvSpPr>
          <p:cNvPr id="5" name="Rectangle 4"/>
          <p:cNvSpPr/>
          <p:nvPr/>
        </p:nvSpPr>
        <p:spPr>
          <a:xfrm>
            <a:off x="7573384" y="4180344"/>
            <a:ext cx="4618616" cy="2677656"/>
          </a:xfrm>
          <a:prstGeom prst="rect">
            <a:avLst/>
          </a:prstGeom>
        </p:spPr>
        <p:txBody>
          <a:bodyPr wrap="square">
            <a:spAutoFit/>
          </a:bodyPr>
          <a:lstStyle/>
          <a:p>
            <a:r>
              <a:rPr lang="en-US" sz="2400" b="1" u="sng" dirty="0" smtClean="0">
                <a:solidFill>
                  <a:schemeClr val="bg1"/>
                </a:solidFill>
              </a:rPr>
              <a:t>Motifs to Consider (Not limited to)</a:t>
            </a:r>
            <a:endParaRPr lang="en-US" sz="2400" b="1" u="sng" dirty="0">
              <a:solidFill>
                <a:schemeClr val="bg1"/>
              </a:solidFill>
            </a:endParaRPr>
          </a:p>
          <a:p>
            <a:r>
              <a:rPr lang="en-US" sz="2400" dirty="0">
                <a:solidFill>
                  <a:schemeClr val="bg1"/>
                </a:solidFill>
              </a:rPr>
              <a:t>•	red/colors in general</a:t>
            </a:r>
          </a:p>
          <a:p>
            <a:r>
              <a:rPr lang="en-US" sz="2400" dirty="0">
                <a:solidFill>
                  <a:schemeClr val="bg1"/>
                </a:solidFill>
              </a:rPr>
              <a:t>•	quilt</a:t>
            </a:r>
          </a:p>
          <a:p>
            <a:r>
              <a:rPr lang="en-US" sz="2400" dirty="0">
                <a:solidFill>
                  <a:schemeClr val="bg1"/>
                </a:solidFill>
              </a:rPr>
              <a:t>•	trees</a:t>
            </a:r>
          </a:p>
          <a:p>
            <a:r>
              <a:rPr lang="en-US" sz="2400" dirty="0">
                <a:solidFill>
                  <a:schemeClr val="bg1"/>
                </a:solidFill>
              </a:rPr>
              <a:t>•	water</a:t>
            </a:r>
          </a:p>
          <a:p>
            <a:r>
              <a:rPr lang="en-US" sz="2400" dirty="0">
                <a:solidFill>
                  <a:schemeClr val="bg1"/>
                </a:solidFill>
              </a:rPr>
              <a:t>•	milk</a:t>
            </a:r>
          </a:p>
          <a:p>
            <a:r>
              <a:rPr lang="en-US" sz="2400" dirty="0">
                <a:solidFill>
                  <a:schemeClr val="bg1"/>
                </a:solidFill>
              </a:rPr>
              <a:t>•	blood</a:t>
            </a:r>
          </a:p>
        </p:txBody>
      </p:sp>
    </p:spTree>
    <p:extLst>
      <p:ext uri="{BB962C8B-B14F-4D97-AF65-F5344CB8AC3E}">
        <p14:creationId xmlns:p14="http://schemas.microsoft.com/office/powerpoint/2010/main" val="3090729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Rhetoric- Use your Lit Techniques Quick Reference Sheet</a:t>
            </a:r>
            <a:endParaRPr lang="en-US" dirty="0"/>
          </a:p>
        </p:txBody>
      </p:sp>
      <p:sp>
        <p:nvSpPr>
          <p:cNvPr id="3" name="Content Placeholder 2"/>
          <p:cNvSpPr>
            <a:spLocks noGrp="1"/>
          </p:cNvSpPr>
          <p:nvPr>
            <p:ph idx="1"/>
          </p:nvPr>
        </p:nvSpPr>
        <p:spPr>
          <a:xfrm>
            <a:off x="1371600" y="2286000"/>
            <a:ext cx="10515600" cy="4572000"/>
          </a:xfrm>
        </p:spPr>
        <p:txBody>
          <a:bodyPr>
            <a:normAutofit fontScale="77500" lnSpcReduction="20000"/>
          </a:bodyPr>
          <a:lstStyle/>
          <a:p>
            <a:r>
              <a:rPr lang="en-US" dirty="0" smtClean="0"/>
              <a:t>Page 128 “They sang it out and beat it up, garbling the words so they could not be understood; tricking the words so that their syllables yielded up other meanings.  They sang the women they knew; the children they had been; the animals they had tamed themselves or seen others tame.  They sang of mosses and masters and misses; of mules and dogs and the shamelessness of life.”</a:t>
            </a:r>
          </a:p>
          <a:p>
            <a:r>
              <a:rPr lang="en-US" dirty="0" smtClean="0"/>
              <a:t>Page 128 “Any they beat.  The women for having known them and no more, no more; the children for having been them but never again.”</a:t>
            </a:r>
          </a:p>
          <a:p>
            <a:r>
              <a:rPr lang="en-US" dirty="0" smtClean="0"/>
              <a:t>Page 132 “Alone, the last man with buffalo hair among the ailing Cherokee, Paul D finally woke up and, admitting his ignorance, asked how he might get North. Free North.  Magical North. Welcoming, benevolent North.”</a:t>
            </a:r>
          </a:p>
          <a:p>
            <a:r>
              <a:rPr lang="en-US" dirty="0" smtClean="0"/>
              <a:t>Page 160 “But the baby’s thrilled eyes and smacking lips made them follow suit, sampling one at a time the berries that tasted like church.”</a:t>
            </a:r>
          </a:p>
          <a:p>
            <a:r>
              <a:rPr lang="en-US" dirty="0" smtClean="0"/>
              <a:t>Page 162 “Nothing seemed amiss– yet the smell of disapproval was sharp.”</a:t>
            </a:r>
          </a:p>
          <a:p>
            <a:r>
              <a:rPr lang="en-US" dirty="0" smtClean="0"/>
              <a:t>Page 164 “But at Sweet Home there wasn’t a rice field or tobacco patch in sight, and nobody, but nobody knocked her down. Not once.”</a:t>
            </a:r>
          </a:p>
          <a:p>
            <a:r>
              <a:rPr lang="en-US" dirty="0" smtClean="0"/>
              <a:t>Page 187 “She was spinning.  Round and round the room.  Past the jelly cupboard, past the window, past the front door, another window, the sideboard, the keeping-room door, the dry sink, the stove– back to the jelly cupboard.”</a:t>
            </a:r>
          </a:p>
          <a:p>
            <a:r>
              <a:rPr lang="en-US" dirty="0" smtClean="0"/>
              <a:t>Page 190 “Covering the lower half of her face with her palms, she paused to consider again the size of the miracle; its flavor.”</a:t>
            </a:r>
          </a:p>
          <a:p>
            <a:endParaRPr lang="en-US" dirty="0" smtClean="0"/>
          </a:p>
          <a:p>
            <a:endParaRPr lang="en-US" dirty="0"/>
          </a:p>
        </p:txBody>
      </p:sp>
    </p:spTree>
    <p:extLst>
      <p:ext uri="{BB962C8B-B14F-4D97-AF65-F5344CB8AC3E}">
        <p14:creationId xmlns:p14="http://schemas.microsoft.com/office/powerpoint/2010/main" val="2630542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a:t>
            </a:r>
            <a:endParaRPr lang="en-US" dirty="0"/>
          </a:p>
        </p:txBody>
      </p:sp>
      <p:sp>
        <p:nvSpPr>
          <p:cNvPr id="3" name="Content Placeholder 2"/>
          <p:cNvSpPr>
            <a:spLocks noGrp="1"/>
          </p:cNvSpPr>
          <p:nvPr>
            <p:ph idx="1"/>
          </p:nvPr>
        </p:nvSpPr>
        <p:spPr>
          <a:xfrm>
            <a:off x="1371600" y="1748118"/>
            <a:ext cx="9601200" cy="3581400"/>
          </a:xfrm>
        </p:spPr>
        <p:txBody>
          <a:bodyPr>
            <a:normAutofit/>
          </a:bodyPr>
          <a:lstStyle/>
          <a:p>
            <a:r>
              <a:rPr lang="en-US" sz="6600" dirty="0" smtClean="0"/>
              <a:t>What is your reaction to these chapters?</a:t>
            </a:r>
            <a:endParaRPr lang="en-US" sz="6600" dirty="0"/>
          </a:p>
        </p:txBody>
      </p:sp>
      <p:pic>
        <p:nvPicPr>
          <p:cNvPr id="4" name="Picture 3"/>
          <p:cNvPicPr>
            <a:picLocks noChangeAspect="1"/>
          </p:cNvPicPr>
          <p:nvPr/>
        </p:nvPicPr>
        <p:blipFill>
          <a:blip r:embed="rId2"/>
          <a:stretch>
            <a:fillRect/>
          </a:stretch>
        </p:blipFill>
        <p:spPr>
          <a:xfrm>
            <a:off x="4263839" y="3922339"/>
            <a:ext cx="4033912" cy="2814357"/>
          </a:xfrm>
          <a:prstGeom prst="rect">
            <a:avLst/>
          </a:prstGeom>
        </p:spPr>
      </p:pic>
    </p:spTree>
    <p:extLst>
      <p:ext uri="{BB962C8B-B14F-4D97-AF65-F5344CB8AC3E}">
        <p14:creationId xmlns:p14="http://schemas.microsoft.com/office/powerpoint/2010/main" val="2866204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052" y="147917"/>
            <a:ext cx="11239948" cy="787998"/>
          </a:xfrm>
        </p:spPr>
        <p:txBody>
          <a:bodyPr>
            <a:normAutofit/>
          </a:bodyPr>
          <a:lstStyle/>
          <a:p>
            <a:r>
              <a:rPr lang="en-US" sz="4000" dirty="0" smtClean="0">
                <a:solidFill>
                  <a:schemeClr val="bg1"/>
                </a:solidFill>
              </a:rPr>
              <a:t>Reflection- </a:t>
            </a:r>
            <a:r>
              <a:rPr lang="en-US" sz="3600" dirty="0" smtClean="0">
                <a:solidFill>
                  <a:schemeClr val="bg1"/>
                </a:solidFill>
              </a:rPr>
              <a:t>Find/Be prepared to share/WRITE IT DOWN.</a:t>
            </a:r>
            <a:endParaRPr lang="en-US" sz="3600" dirty="0">
              <a:solidFill>
                <a:schemeClr val="bg1"/>
              </a:solidFill>
            </a:endParaRPr>
          </a:p>
        </p:txBody>
      </p:sp>
      <p:sp>
        <p:nvSpPr>
          <p:cNvPr id="3" name="Content Placeholder 2"/>
          <p:cNvSpPr>
            <a:spLocks noGrp="1"/>
          </p:cNvSpPr>
          <p:nvPr>
            <p:ph idx="1"/>
          </p:nvPr>
        </p:nvSpPr>
        <p:spPr>
          <a:xfrm>
            <a:off x="849854" y="1021976"/>
            <a:ext cx="11198711" cy="5836024"/>
          </a:xfrm>
        </p:spPr>
        <p:txBody>
          <a:bodyPr>
            <a:normAutofit/>
          </a:bodyPr>
          <a:lstStyle/>
          <a:p>
            <a:pPr marL="457200" indent="-457200">
              <a:buAutoNum type="arabicPeriod"/>
            </a:pPr>
            <a:r>
              <a:rPr lang="en-US" sz="3600" dirty="0" smtClean="0">
                <a:solidFill>
                  <a:schemeClr val="bg1"/>
                </a:solidFill>
              </a:rPr>
              <a:t>The most powerful line or passage, why it resonates to you, and its impact on the work as a whole so far.</a:t>
            </a:r>
          </a:p>
          <a:p>
            <a:pPr marL="457200" indent="-457200">
              <a:buAutoNum type="arabicPeriod"/>
            </a:pPr>
            <a:r>
              <a:rPr lang="en-US" sz="3600" dirty="0" smtClean="0">
                <a:solidFill>
                  <a:schemeClr val="bg1"/>
                </a:solidFill>
              </a:rPr>
              <a:t>Your most pressing/compelling question. (Yes, you must come up with one.)</a:t>
            </a:r>
          </a:p>
          <a:p>
            <a:pPr marL="457200" indent="-457200">
              <a:buAutoNum type="arabicPeriod"/>
            </a:pPr>
            <a:r>
              <a:rPr lang="en-US" sz="3600" dirty="0" smtClean="0">
                <a:solidFill>
                  <a:schemeClr val="bg1"/>
                </a:solidFill>
              </a:rPr>
              <a:t>A passage relating to past/present/memory OR some new imagery OR a repeating motif.</a:t>
            </a:r>
          </a:p>
          <a:p>
            <a:pPr marL="457200" indent="-457200">
              <a:buFont typeface="Franklin Gothic Book" panose="020B0503020102020204" pitchFamily="34" charset="0"/>
              <a:buAutoNum type="arabicPeriod"/>
            </a:pPr>
            <a:r>
              <a:rPr lang="en-US" sz="3600" dirty="0" smtClean="0">
                <a:solidFill>
                  <a:schemeClr val="bg1"/>
                </a:solidFill>
              </a:rPr>
              <a:t>Critic </a:t>
            </a:r>
            <a:r>
              <a:rPr lang="en-US" sz="3600" dirty="0">
                <a:solidFill>
                  <a:schemeClr val="bg1"/>
                </a:solidFill>
              </a:rPr>
              <a:t>Roland Barthes has said, “Literature is the question minus the answer.” </a:t>
            </a:r>
            <a:r>
              <a:rPr lang="en-US" sz="3600" b="1" dirty="0" smtClean="0">
                <a:solidFill>
                  <a:schemeClr val="bg1"/>
                </a:solidFill>
              </a:rPr>
              <a:t>What </a:t>
            </a:r>
            <a:r>
              <a:rPr lang="en-US" sz="3600" b="1" dirty="0">
                <a:solidFill>
                  <a:schemeClr val="bg1"/>
                </a:solidFill>
              </a:rPr>
              <a:t>questions has the novel raised and to what extent does it answer them?</a:t>
            </a:r>
            <a:r>
              <a:rPr lang="en-US" sz="3600" dirty="0">
                <a:solidFill>
                  <a:schemeClr val="bg1"/>
                </a:solidFill>
              </a:rPr>
              <a:t>  </a:t>
            </a:r>
          </a:p>
          <a:p>
            <a:pPr marL="0" indent="0">
              <a:buNone/>
            </a:pPr>
            <a:endParaRPr lang="en-US" dirty="0" smtClean="0">
              <a:solidFill>
                <a:schemeClr val="bg1"/>
              </a:solidFill>
            </a:endParaRPr>
          </a:p>
        </p:txBody>
      </p:sp>
    </p:spTree>
    <p:extLst>
      <p:ext uri="{BB962C8B-B14F-4D97-AF65-F5344CB8AC3E}">
        <p14:creationId xmlns:p14="http://schemas.microsoft.com/office/powerpoint/2010/main" val="3468801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Snowball discussion</a:t>
            </a:r>
            <a:endParaRPr lang="en-US" dirty="0">
              <a:solidFill>
                <a:schemeClr val="bg1"/>
              </a:solidFill>
            </a:endParaRPr>
          </a:p>
        </p:txBody>
      </p:sp>
      <p:sp>
        <p:nvSpPr>
          <p:cNvPr id="3" name="Content Placeholder 2"/>
          <p:cNvSpPr>
            <a:spLocks noGrp="1"/>
          </p:cNvSpPr>
          <p:nvPr>
            <p:ph idx="1"/>
          </p:nvPr>
        </p:nvSpPr>
        <p:spPr>
          <a:xfrm>
            <a:off x="1371601" y="1731981"/>
            <a:ext cx="9698018" cy="5126019"/>
          </a:xfrm>
        </p:spPr>
        <p:txBody>
          <a:bodyPr>
            <a:noAutofit/>
          </a:bodyPr>
          <a:lstStyle/>
          <a:p>
            <a:pPr marL="457200" indent="-457200">
              <a:buAutoNum type="arabicPeriod"/>
            </a:pPr>
            <a:r>
              <a:rPr lang="en-US" sz="3600" dirty="0" smtClean="0">
                <a:solidFill>
                  <a:schemeClr val="bg1"/>
                </a:solidFill>
              </a:rPr>
              <a:t>Share your personal reflections with a partner (3 minutes)</a:t>
            </a:r>
          </a:p>
          <a:p>
            <a:pPr marL="457200" indent="-457200">
              <a:buAutoNum type="arabicPeriod"/>
            </a:pPr>
            <a:r>
              <a:rPr lang="en-US" sz="3600" dirty="0" smtClean="0">
                <a:solidFill>
                  <a:schemeClr val="bg1"/>
                </a:solidFill>
              </a:rPr>
              <a:t>Join into a group of FOUR (4 minutes)</a:t>
            </a:r>
          </a:p>
          <a:p>
            <a:pPr marL="457200" indent="-457200">
              <a:buAutoNum type="arabicPeriod"/>
            </a:pPr>
            <a:r>
              <a:rPr lang="en-US" sz="3600" dirty="0" smtClean="0">
                <a:solidFill>
                  <a:schemeClr val="bg1"/>
                </a:solidFill>
              </a:rPr>
              <a:t>Join into a group of EIGHT (5 minutes)</a:t>
            </a:r>
          </a:p>
          <a:p>
            <a:pPr marL="457200" indent="-457200">
              <a:buAutoNum type="arabicPeriod"/>
            </a:pPr>
            <a:r>
              <a:rPr lang="en-US" sz="3600" dirty="0" smtClean="0">
                <a:solidFill>
                  <a:schemeClr val="bg1"/>
                </a:solidFill>
              </a:rPr>
              <a:t>We will then come together as a whole. </a:t>
            </a:r>
            <a:endParaRPr lang="en-US" sz="3600" dirty="0">
              <a:solidFill>
                <a:schemeClr val="bg1"/>
              </a:solidFill>
            </a:endParaRPr>
          </a:p>
        </p:txBody>
      </p:sp>
    </p:spTree>
    <p:extLst>
      <p:ext uri="{BB962C8B-B14F-4D97-AF65-F5344CB8AC3E}">
        <p14:creationId xmlns:p14="http://schemas.microsoft.com/office/powerpoint/2010/main" val="40588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Motif and Archetype Notes</a:t>
            </a:r>
            <a:endParaRPr lang="en-US" dirty="0"/>
          </a:p>
        </p:txBody>
      </p:sp>
      <p:pic>
        <p:nvPicPr>
          <p:cNvPr id="4" name="Picture 3"/>
          <p:cNvPicPr>
            <a:picLocks noChangeAspect="1"/>
          </p:cNvPicPr>
          <p:nvPr/>
        </p:nvPicPr>
        <p:blipFill>
          <a:blip r:embed="rId2"/>
          <a:stretch>
            <a:fillRect/>
          </a:stretch>
        </p:blipFill>
        <p:spPr>
          <a:xfrm>
            <a:off x="922804" y="1428750"/>
            <a:ext cx="4698066" cy="3447283"/>
          </a:xfrm>
          <a:prstGeom prst="rect">
            <a:avLst/>
          </a:prstGeom>
        </p:spPr>
      </p:pic>
      <p:pic>
        <p:nvPicPr>
          <p:cNvPr id="5" name="Picture 4"/>
          <p:cNvPicPr>
            <a:picLocks noChangeAspect="1"/>
          </p:cNvPicPr>
          <p:nvPr/>
        </p:nvPicPr>
        <p:blipFill>
          <a:blip r:embed="rId3"/>
          <a:stretch>
            <a:fillRect/>
          </a:stretch>
        </p:blipFill>
        <p:spPr>
          <a:xfrm>
            <a:off x="8607341" y="4243387"/>
            <a:ext cx="3338663" cy="2363323"/>
          </a:xfrm>
          <a:prstGeom prst="rect">
            <a:avLst/>
          </a:prstGeom>
        </p:spPr>
      </p:pic>
      <p:pic>
        <p:nvPicPr>
          <p:cNvPr id="6" name="Picture 5"/>
          <p:cNvPicPr>
            <a:picLocks noChangeAspect="1"/>
          </p:cNvPicPr>
          <p:nvPr/>
        </p:nvPicPr>
        <p:blipFill>
          <a:blip r:embed="rId4"/>
          <a:stretch>
            <a:fillRect/>
          </a:stretch>
        </p:blipFill>
        <p:spPr>
          <a:xfrm>
            <a:off x="5370748" y="4243387"/>
            <a:ext cx="3116785" cy="2407869"/>
          </a:xfrm>
          <a:prstGeom prst="rect">
            <a:avLst/>
          </a:prstGeom>
        </p:spPr>
      </p:pic>
      <p:pic>
        <p:nvPicPr>
          <p:cNvPr id="7" name="Picture 6"/>
          <p:cNvPicPr>
            <a:picLocks noChangeAspect="1"/>
          </p:cNvPicPr>
          <p:nvPr/>
        </p:nvPicPr>
        <p:blipFill>
          <a:blip r:embed="rId5"/>
          <a:stretch>
            <a:fillRect/>
          </a:stretch>
        </p:blipFill>
        <p:spPr>
          <a:xfrm>
            <a:off x="7785961" y="818067"/>
            <a:ext cx="4160043" cy="2770653"/>
          </a:xfrm>
          <a:prstGeom prst="rect">
            <a:avLst/>
          </a:prstGeom>
        </p:spPr>
      </p:pic>
    </p:spTree>
    <p:extLst>
      <p:ext uri="{BB962C8B-B14F-4D97-AF65-F5344CB8AC3E}">
        <p14:creationId xmlns:p14="http://schemas.microsoft.com/office/powerpoint/2010/main" val="351432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70878"/>
          </a:xfrm>
        </p:spPr>
        <p:txBody>
          <a:bodyPr/>
          <a:lstStyle/>
          <a:p>
            <a:r>
              <a:rPr lang="en-US" dirty="0" smtClean="0"/>
              <a:t>Motifs and Archetypes: Milk</a:t>
            </a:r>
            <a:endParaRPr lang="en-US" dirty="0"/>
          </a:p>
        </p:txBody>
      </p:sp>
      <p:sp>
        <p:nvSpPr>
          <p:cNvPr id="3" name="Content Placeholder 2"/>
          <p:cNvSpPr>
            <a:spLocks noGrp="1"/>
          </p:cNvSpPr>
          <p:nvPr>
            <p:ph idx="1"/>
          </p:nvPr>
        </p:nvSpPr>
        <p:spPr>
          <a:xfrm>
            <a:off x="847165" y="1656678"/>
            <a:ext cx="6104963" cy="4210722"/>
          </a:xfrm>
        </p:spPr>
        <p:txBody>
          <a:bodyPr>
            <a:noAutofit/>
          </a:bodyPr>
          <a:lstStyle/>
          <a:p>
            <a:r>
              <a:rPr lang="en-US" sz="2800" dirty="0" smtClean="0"/>
              <a:t>Symbol for motherhood</a:t>
            </a:r>
          </a:p>
          <a:p>
            <a:r>
              <a:rPr lang="en-US" sz="2800" dirty="0" smtClean="0"/>
              <a:t>Maternal instincts/the mother-daughter bond</a:t>
            </a:r>
          </a:p>
          <a:p>
            <a:r>
              <a:rPr lang="en-US" sz="2800" dirty="0" smtClean="0"/>
              <a:t>Protection and provision for young</a:t>
            </a:r>
          </a:p>
          <a:p>
            <a:r>
              <a:rPr lang="en-US" sz="2800" dirty="0" smtClean="0"/>
              <a:t>Nurturing </a:t>
            </a:r>
          </a:p>
          <a:p>
            <a:r>
              <a:rPr lang="en-US" sz="2800" dirty="0" smtClean="0"/>
              <a:t>Act of nursing your own child is the only bonding and provision she could have as a slave</a:t>
            </a:r>
          </a:p>
          <a:p>
            <a:r>
              <a:rPr lang="en-US" sz="2800" dirty="0" smtClean="0"/>
              <a:t>Sethe’s own mother isn’t able to nurse Sethe herself</a:t>
            </a:r>
            <a:endParaRPr lang="en-US" sz="2800" dirty="0"/>
          </a:p>
        </p:txBody>
      </p:sp>
      <p:pic>
        <p:nvPicPr>
          <p:cNvPr id="6" name="Picture 5"/>
          <p:cNvPicPr>
            <a:picLocks noChangeAspect="1"/>
          </p:cNvPicPr>
          <p:nvPr/>
        </p:nvPicPr>
        <p:blipFill>
          <a:blip r:embed="rId2"/>
          <a:stretch>
            <a:fillRect/>
          </a:stretch>
        </p:blipFill>
        <p:spPr>
          <a:xfrm>
            <a:off x="7201236" y="2138418"/>
            <a:ext cx="4870862" cy="3247241"/>
          </a:xfrm>
          <a:prstGeom prst="rect">
            <a:avLst/>
          </a:prstGeom>
        </p:spPr>
      </p:pic>
    </p:spTree>
    <p:extLst>
      <p:ext uri="{BB962C8B-B14F-4D97-AF65-F5344CB8AC3E}">
        <p14:creationId xmlns:p14="http://schemas.microsoft.com/office/powerpoint/2010/main" val="246273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70878"/>
          </a:xfrm>
        </p:spPr>
        <p:txBody>
          <a:bodyPr/>
          <a:lstStyle/>
          <a:p>
            <a:r>
              <a:rPr lang="en-US" dirty="0" smtClean="0"/>
              <a:t>Motifs and Archetypes: Blood</a:t>
            </a:r>
            <a:endParaRPr lang="en-US" dirty="0"/>
          </a:p>
        </p:txBody>
      </p:sp>
      <p:sp>
        <p:nvSpPr>
          <p:cNvPr id="3" name="Content Placeholder 2"/>
          <p:cNvSpPr>
            <a:spLocks noGrp="1"/>
          </p:cNvSpPr>
          <p:nvPr>
            <p:ph idx="1"/>
          </p:nvPr>
        </p:nvSpPr>
        <p:spPr>
          <a:xfrm>
            <a:off x="1129553" y="1656678"/>
            <a:ext cx="6158753" cy="3789381"/>
          </a:xfrm>
        </p:spPr>
        <p:txBody>
          <a:bodyPr>
            <a:noAutofit/>
          </a:bodyPr>
          <a:lstStyle/>
          <a:p>
            <a:r>
              <a:rPr lang="en-US" sz="2800" dirty="0" smtClean="0"/>
              <a:t>Life itself</a:t>
            </a:r>
          </a:p>
          <a:p>
            <a:r>
              <a:rPr lang="en-US" sz="2800" dirty="0" smtClean="0"/>
              <a:t>Divinity</a:t>
            </a:r>
          </a:p>
          <a:p>
            <a:r>
              <a:rPr lang="en-US" sz="2800" dirty="0" smtClean="0"/>
              <a:t>Religious connotations: The blood of Christ/Bread and Wine as holy</a:t>
            </a:r>
          </a:p>
          <a:p>
            <a:r>
              <a:rPr lang="en-US" sz="2800" dirty="0" smtClean="0"/>
              <a:t>Wine mixed with water/Blood mixed with water of the faithful to unite the blood of Christ and the Christian</a:t>
            </a:r>
          </a:p>
          <a:p>
            <a:r>
              <a:rPr lang="en-US" sz="2800" dirty="0" smtClean="0"/>
              <a:t>The end of a cycle and the beginning of a new</a:t>
            </a:r>
          </a:p>
          <a:p>
            <a:r>
              <a:rPr lang="en-US" sz="2800" dirty="0" smtClean="0"/>
              <a:t>Impure/dangerous</a:t>
            </a:r>
            <a:endParaRPr lang="en-US" sz="2800" dirty="0"/>
          </a:p>
        </p:txBody>
      </p:sp>
      <p:pic>
        <p:nvPicPr>
          <p:cNvPr id="4" name="Picture 3"/>
          <p:cNvPicPr>
            <a:picLocks noChangeAspect="1"/>
          </p:cNvPicPr>
          <p:nvPr/>
        </p:nvPicPr>
        <p:blipFill>
          <a:blip r:embed="rId2"/>
          <a:stretch>
            <a:fillRect/>
          </a:stretch>
        </p:blipFill>
        <p:spPr>
          <a:xfrm>
            <a:off x="7597589" y="2272869"/>
            <a:ext cx="4370294" cy="2858172"/>
          </a:xfrm>
          <a:prstGeom prst="rect">
            <a:avLst/>
          </a:prstGeom>
        </p:spPr>
      </p:pic>
    </p:spTree>
    <p:extLst>
      <p:ext uri="{BB962C8B-B14F-4D97-AF65-F5344CB8AC3E}">
        <p14:creationId xmlns:p14="http://schemas.microsoft.com/office/powerpoint/2010/main" val="420441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41" y="376518"/>
            <a:ext cx="10018059" cy="1280160"/>
          </a:xfrm>
        </p:spPr>
        <p:txBody>
          <a:bodyPr>
            <a:noAutofit/>
          </a:bodyPr>
          <a:lstStyle/>
          <a:p>
            <a:r>
              <a:rPr lang="en-US" dirty="0" smtClean="0"/>
              <a:t>Motifs and Archetypes: Water/River/Rain</a:t>
            </a:r>
            <a:endParaRPr lang="en-US" dirty="0"/>
          </a:p>
        </p:txBody>
      </p:sp>
      <p:sp>
        <p:nvSpPr>
          <p:cNvPr id="3" name="Content Placeholder 2"/>
          <p:cNvSpPr>
            <a:spLocks noGrp="1"/>
          </p:cNvSpPr>
          <p:nvPr>
            <p:ph idx="1"/>
          </p:nvPr>
        </p:nvSpPr>
        <p:spPr>
          <a:xfrm>
            <a:off x="1371600" y="1656678"/>
            <a:ext cx="5459506" cy="4972722"/>
          </a:xfrm>
        </p:spPr>
        <p:txBody>
          <a:bodyPr>
            <a:noAutofit/>
          </a:bodyPr>
          <a:lstStyle/>
          <a:p>
            <a:r>
              <a:rPr lang="en-US" sz="2800" dirty="0" smtClean="0"/>
              <a:t>Life, cleansing, rebirth</a:t>
            </a:r>
          </a:p>
          <a:p>
            <a:r>
              <a:rPr lang="en-US" sz="2800" dirty="0" smtClean="0"/>
              <a:t>Feminine </a:t>
            </a:r>
          </a:p>
          <a:p>
            <a:r>
              <a:rPr lang="en-US" sz="2800" dirty="0" smtClean="0"/>
              <a:t>The mystery of creation</a:t>
            </a:r>
          </a:p>
          <a:p>
            <a:r>
              <a:rPr lang="en-US" sz="2800" dirty="0" smtClean="0"/>
              <a:t>Spiritual mystery and infinity</a:t>
            </a:r>
          </a:p>
          <a:p>
            <a:r>
              <a:rPr lang="en-US" sz="2800" dirty="0" smtClean="0"/>
              <a:t>A timelessness/eternity</a:t>
            </a:r>
          </a:p>
          <a:p>
            <a:r>
              <a:rPr lang="en-US" sz="2800" dirty="0" smtClean="0"/>
              <a:t>River: death/rebirth (baptism), flowing of time into eternity, transitional phases of the life cycle</a:t>
            </a:r>
          </a:p>
          <a:p>
            <a:r>
              <a:rPr lang="en-US" sz="2800" dirty="0" smtClean="0"/>
              <a:t>Rain: life giver</a:t>
            </a:r>
          </a:p>
        </p:txBody>
      </p:sp>
      <p:pic>
        <p:nvPicPr>
          <p:cNvPr id="4" name="Picture 3"/>
          <p:cNvPicPr>
            <a:picLocks noChangeAspect="1"/>
          </p:cNvPicPr>
          <p:nvPr/>
        </p:nvPicPr>
        <p:blipFill>
          <a:blip r:embed="rId2"/>
          <a:stretch>
            <a:fillRect/>
          </a:stretch>
        </p:blipFill>
        <p:spPr>
          <a:xfrm>
            <a:off x="6970955" y="2162288"/>
            <a:ext cx="4976307" cy="3732230"/>
          </a:xfrm>
          <a:prstGeom prst="rect">
            <a:avLst/>
          </a:prstGeom>
        </p:spPr>
      </p:pic>
    </p:spTree>
    <p:extLst>
      <p:ext uri="{BB962C8B-B14F-4D97-AF65-F5344CB8AC3E}">
        <p14:creationId xmlns:p14="http://schemas.microsoft.com/office/powerpoint/2010/main" val="74024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3979"/>
            <a:ext cx="9601200" cy="1485900"/>
          </a:xfrm>
        </p:spPr>
        <p:txBody>
          <a:bodyPr/>
          <a:lstStyle/>
          <a:p>
            <a:r>
              <a:rPr lang="en-US" dirty="0"/>
              <a:t>Motifs and </a:t>
            </a:r>
            <a:r>
              <a:rPr lang="en-US" dirty="0" smtClean="0"/>
              <a:t>Archetypes</a:t>
            </a:r>
            <a:r>
              <a:rPr lang="en-US" dirty="0"/>
              <a:t>: </a:t>
            </a:r>
            <a:r>
              <a:rPr lang="en-US" dirty="0" smtClean="0"/>
              <a:t>Color</a:t>
            </a:r>
            <a:endParaRPr lang="en-US" dirty="0"/>
          </a:p>
        </p:txBody>
      </p:sp>
      <p:sp>
        <p:nvSpPr>
          <p:cNvPr id="3" name="Content Placeholder 2"/>
          <p:cNvSpPr>
            <a:spLocks noGrp="1"/>
          </p:cNvSpPr>
          <p:nvPr>
            <p:ph idx="1"/>
          </p:nvPr>
        </p:nvSpPr>
        <p:spPr>
          <a:xfrm>
            <a:off x="1108038" y="1312434"/>
            <a:ext cx="10951284" cy="5339154"/>
          </a:xfrm>
        </p:spPr>
        <p:txBody>
          <a:bodyPr>
            <a:normAutofit lnSpcReduction="10000"/>
          </a:bodyPr>
          <a:lstStyle/>
          <a:p>
            <a:pPr>
              <a:lnSpc>
                <a:spcPct val="90000"/>
              </a:lnSpc>
              <a:buFont typeface="Wingdings" charset="2"/>
              <a:buChar char="n"/>
              <a:defRPr/>
            </a:pPr>
            <a:r>
              <a:rPr lang="en-US" sz="3200" i="1" u="sng" dirty="0">
                <a:solidFill>
                  <a:srgbClr val="FF0000"/>
                </a:solidFill>
              </a:rPr>
              <a:t>Red</a:t>
            </a:r>
            <a:r>
              <a:rPr lang="en-US" sz="3200" dirty="0">
                <a:solidFill>
                  <a:srgbClr val="FF0000"/>
                </a:solidFill>
              </a:rPr>
              <a:t>—love, sacrifice, hate, evil, anger, violent passion, sin, blood, disorder</a:t>
            </a:r>
          </a:p>
          <a:p>
            <a:pPr>
              <a:lnSpc>
                <a:spcPct val="90000"/>
              </a:lnSpc>
              <a:buFont typeface="Wingdings" charset="2"/>
              <a:buChar char="n"/>
              <a:defRPr/>
            </a:pPr>
            <a:r>
              <a:rPr lang="en-US" sz="3200" i="1" u="sng" dirty="0">
                <a:solidFill>
                  <a:srgbClr val="00B050"/>
                </a:solidFill>
              </a:rPr>
              <a:t>Green</a:t>
            </a:r>
            <a:r>
              <a:rPr lang="en-US" sz="3200" dirty="0">
                <a:solidFill>
                  <a:srgbClr val="00B050"/>
                </a:solidFill>
              </a:rPr>
              <a:t>—birth / death, fertility, luck, hope, jealousy, decay, greed</a:t>
            </a:r>
          </a:p>
          <a:p>
            <a:pPr>
              <a:lnSpc>
                <a:spcPct val="90000"/>
              </a:lnSpc>
              <a:buFont typeface="Wingdings" charset="2"/>
              <a:buChar char="n"/>
              <a:defRPr/>
            </a:pPr>
            <a:r>
              <a:rPr lang="en-US" sz="3200" i="1" u="sng" dirty="0">
                <a:solidFill>
                  <a:srgbClr val="0070C0"/>
                </a:solidFill>
              </a:rPr>
              <a:t>Blue</a:t>
            </a:r>
            <a:r>
              <a:rPr lang="en-US" sz="3200" dirty="0">
                <a:solidFill>
                  <a:srgbClr val="0070C0"/>
                </a:solidFill>
              </a:rPr>
              <a:t>—sadness</a:t>
            </a:r>
            <a:r>
              <a:rPr lang="en-US" sz="3200" dirty="0" smtClean="0">
                <a:solidFill>
                  <a:srgbClr val="0070C0"/>
                </a:solidFill>
              </a:rPr>
              <a:t>, </a:t>
            </a:r>
            <a:r>
              <a:rPr lang="en-US" sz="3200" dirty="0">
                <a:solidFill>
                  <a:srgbClr val="0070C0"/>
                </a:solidFill>
              </a:rPr>
              <a:t>spiritual purity, truth, religious feelings of security</a:t>
            </a:r>
          </a:p>
          <a:p>
            <a:pPr>
              <a:lnSpc>
                <a:spcPct val="90000"/>
              </a:lnSpc>
              <a:buFont typeface="Wingdings" charset="2"/>
              <a:buChar char="n"/>
              <a:defRPr/>
            </a:pPr>
            <a:r>
              <a:rPr lang="en-US" sz="3200" u="sng" dirty="0">
                <a:solidFill>
                  <a:srgbClr val="FFC000"/>
                </a:solidFill>
              </a:rPr>
              <a:t>Orange</a:t>
            </a:r>
            <a:r>
              <a:rPr lang="en-US" sz="3200" dirty="0">
                <a:solidFill>
                  <a:srgbClr val="FFC000"/>
                </a:solidFill>
              </a:rPr>
              <a:t>– fire, pride, ambition</a:t>
            </a:r>
          </a:p>
          <a:p>
            <a:pPr>
              <a:lnSpc>
                <a:spcPct val="90000"/>
              </a:lnSpc>
              <a:buFont typeface="Wingdings" charset="2"/>
              <a:buChar char="n"/>
              <a:defRPr/>
            </a:pPr>
            <a:r>
              <a:rPr lang="en-US" sz="3200" i="1" u="sng" dirty="0" smtClean="0"/>
              <a:t>Black</a:t>
            </a:r>
            <a:r>
              <a:rPr lang="en-US" sz="3200" dirty="0" smtClean="0"/>
              <a:t>—before existence, death, the unconscious, darkness, mystery, primal wisdom, unconscious evil</a:t>
            </a:r>
          </a:p>
          <a:p>
            <a:pPr>
              <a:lnSpc>
                <a:spcPct val="90000"/>
              </a:lnSpc>
              <a:buFont typeface="Wingdings" charset="2"/>
              <a:buChar char="n"/>
              <a:defRPr/>
            </a:pPr>
            <a:r>
              <a:rPr lang="en-US" sz="3200" i="1" u="sng" dirty="0" smtClean="0">
                <a:solidFill>
                  <a:schemeClr val="bg1">
                    <a:lumMod val="65000"/>
                  </a:schemeClr>
                </a:solidFill>
              </a:rPr>
              <a:t>White</a:t>
            </a:r>
            <a:r>
              <a:rPr lang="en-US" sz="3200" dirty="0" smtClean="0">
                <a:solidFill>
                  <a:schemeClr val="bg1">
                    <a:lumMod val="65000"/>
                  </a:schemeClr>
                </a:solidFill>
              </a:rPr>
              <a:t>—purity, innocence, death, terror, supernatural, blinding truth</a:t>
            </a:r>
            <a:endParaRPr lang="en-US" sz="3200" i="1" u="sng" dirty="0" smtClean="0">
              <a:solidFill>
                <a:schemeClr val="bg1">
                  <a:lumMod val="65000"/>
                </a:schemeClr>
              </a:solidFill>
            </a:endParaRPr>
          </a:p>
          <a:p>
            <a:pPr marL="0" indent="0">
              <a:buNone/>
            </a:pPr>
            <a:endParaRPr lang="en-US" u="sng" dirty="0"/>
          </a:p>
        </p:txBody>
      </p:sp>
    </p:spTree>
    <p:extLst>
      <p:ext uri="{BB962C8B-B14F-4D97-AF65-F5344CB8AC3E}">
        <p14:creationId xmlns:p14="http://schemas.microsoft.com/office/powerpoint/2010/main" val="299208467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81</TotalTime>
  <Words>1097</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Franklin Gothic Book</vt:lpstr>
      <vt:lpstr>Wingdings</vt:lpstr>
      <vt:lpstr>Crop</vt:lpstr>
      <vt:lpstr>Beloved Reading Section 2</vt:lpstr>
      <vt:lpstr>Reaction</vt:lpstr>
      <vt:lpstr>Reflection- Find/Be prepared to share/WRITE IT DOWN.</vt:lpstr>
      <vt:lpstr>Snowball discussion</vt:lpstr>
      <vt:lpstr>Motif and Archetype Notes</vt:lpstr>
      <vt:lpstr>Motifs and Archetypes: Milk</vt:lpstr>
      <vt:lpstr>Motifs and Archetypes: Blood</vt:lpstr>
      <vt:lpstr>Motifs and Archetypes: Water/River/Rain</vt:lpstr>
      <vt:lpstr>Motifs and Archetypes: Color</vt:lpstr>
      <vt:lpstr>Motifs and Archetypes: Tree</vt:lpstr>
      <vt:lpstr>Blood/Milk Motif</vt:lpstr>
      <vt:lpstr>Point of View </vt:lpstr>
      <vt:lpstr>Point of View</vt:lpstr>
      <vt:lpstr>Character Motivation </vt:lpstr>
      <vt:lpstr>Techniques and Meaning Paragraph Writing</vt:lpstr>
      <vt:lpstr>A Look at Rhetoric- Use your Lit Techniques Quick Reference Sheet</vt:lpstr>
    </vt:vector>
  </TitlesOfParts>
  <Company>JMCSS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Beloved Reading Section 2</dc:title>
  <dc:creator>Margaret D. Livingston</dc:creator>
  <cp:lastModifiedBy>Margaret D. Livingston</cp:lastModifiedBy>
  <cp:revision>14</cp:revision>
  <dcterms:created xsi:type="dcterms:W3CDTF">2018-04-03T19:47:17Z</dcterms:created>
  <dcterms:modified xsi:type="dcterms:W3CDTF">2018-04-04T18:51:31Z</dcterms:modified>
</cp:coreProperties>
</file>