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smtClean="0"/>
              <a:t>9/12/2018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70565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55941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5155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618886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142021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9/12/2018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243360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smtClean="0"/>
              <a:t>9/12/2018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202864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132440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0359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30178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9/12/2018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89468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9/12/2018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16399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9/12/2018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0553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9/12/2018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09969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9/12/2018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741265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283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9/12/2018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4173482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smtClean="0"/>
              <a:pPr/>
              <a:t>9/12/2018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063974314"/>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35335" y="1532748"/>
            <a:ext cx="3988348" cy="2768984"/>
          </a:xfrm>
        </p:spPr>
        <p:txBody>
          <a:bodyPr/>
          <a:lstStyle/>
          <a:p>
            <a:r>
              <a:rPr lang="en-US" dirty="0" smtClean="0"/>
              <a:t>Effective Quote Integration</a:t>
            </a:r>
            <a:endParaRPr lang="en-US" dirty="0"/>
          </a:p>
        </p:txBody>
      </p:sp>
      <p:sp>
        <p:nvSpPr>
          <p:cNvPr id="3" name="Subtitle 2"/>
          <p:cNvSpPr>
            <a:spLocks noGrp="1"/>
          </p:cNvSpPr>
          <p:nvPr>
            <p:ph type="subTitle" idx="1"/>
          </p:nvPr>
        </p:nvSpPr>
        <p:spPr>
          <a:xfrm>
            <a:off x="2031615" y="4432878"/>
            <a:ext cx="8791575" cy="1655762"/>
          </a:xfrm>
        </p:spPr>
        <p:txBody>
          <a:bodyPr/>
          <a:lstStyle/>
          <a:p>
            <a:r>
              <a:rPr lang="en-US" dirty="0" smtClean="0"/>
              <a:t>In 3 simple.. or complicated… steps</a:t>
            </a:r>
            <a:endParaRPr lang="en-US" dirty="0"/>
          </a:p>
        </p:txBody>
      </p:sp>
      <p:pic>
        <p:nvPicPr>
          <p:cNvPr id="4" name="Picture 3"/>
          <p:cNvPicPr>
            <a:picLocks noChangeAspect="1"/>
          </p:cNvPicPr>
          <p:nvPr/>
        </p:nvPicPr>
        <p:blipFill>
          <a:blip r:embed="rId2"/>
          <a:stretch>
            <a:fillRect/>
          </a:stretch>
        </p:blipFill>
        <p:spPr>
          <a:xfrm>
            <a:off x="6427403" y="377715"/>
            <a:ext cx="4703052" cy="6035767"/>
          </a:xfrm>
          <a:prstGeom prst="rect">
            <a:avLst/>
          </a:prstGeom>
        </p:spPr>
      </p:pic>
    </p:spTree>
    <p:extLst>
      <p:ext uri="{BB962C8B-B14F-4D97-AF65-F5344CB8AC3E}">
        <p14:creationId xmlns:p14="http://schemas.microsoft.com/office/powerpoint/2010/main" val="3479359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429332"/>
            <a:ext cx="9905998" cy="1478570"/>
          </a:xfrm>
        </p:spPr>
        <p:txBody>
          <a:bodyPr>
            <a:normAutofit/>
          </a:bodyPr>
          <a:lstStyle/>
          <a:p>
            <a:r>
              <a:rPr lang="en-US" sz="4400" dirty="0" smtClean="0"/>
              <a:t>First things first: Ask yourself, SHOULD I REALLY INCLUDE THIS QUOTE?</a:t>
            </a:r>
            <a:endParaRPr lang="en-US" sz="4400" dirty="0"/>
          </a:p>
        </p:txBody>
      </p:sp>
      <p:sp>
        <p:nvSpPr>
          <p:cNvPr id="3" name="Content Placeholder 2"/>
          <p:cNvSpPr>
            <a:spLocks noGrp="1"/>
          </p:cNvSpPr>
          <p:nvPr>
            <p:ph idx="1"/>
          </p:nvPr>
        </p:nvSpPr>
        <p:spPr>
          <a:xfrm>
            <a:off x="1141413" y="2097088"/>
            <a:ext cx="11050588" cy="3541714"/>
          </a:xfrm>
        </p:spPr>
        <p:txBody>
          <a:bodyPr>
            <a:noAutofit/>
          </a:bodyPr>
          <a:lstStyle/>
          <a:p>
            <a:r>
              <a:rPr lang="en-US" sz="3600" dirty="0" smtClean="0"/>
              <a:t>Will it fit into your argument? Does it fit where you’re planning to include it? </a:t>
            </a:r>
          </a:p>
          <a:p>
            <a:r>
              <a:rPr lang="en-US" sz="3600" dirty="0" smtClean="0"/>
              <a:t>Is it merely descriptive (that is, would it be better to paraphrase what the writer is saying rather than directly quoting)? </a:t>
            </a:r>
          </a:p>
          <a:p>
            <a:r>
              <a:rPr lang="en-US" sz="3600" dirty="0" smtClean="0"/>
              <a:t>Do I absolutely NEED to quote this?</a:t>
            </a:r>
            <a:endParaRPr lang="en-US" sz="3600" dirty="0"/>
          </a:p>
        </p:txBody>
      </p:sp>
    </p:spTree>
    <p:extLst>
      <p:ext uri="{BB962C8B-B14F-4D97-AF65-F5344CB8AC3E}">
        <p14:creationId xmlns:p14="http://schemas.microsoft.com/office/powerpoint/2010/main" val="429664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Three steps of effective Quote Integration</a:t>
            </a:r>
            <a:endParaRPr lang="en-US" dirty="0"/>
          </a:p>
        </p:txBody>
      </p:sp>
      <p:sp>
        <p:nvSpPr>
          <p:cNvPr id="3" name="Content Placeholder 2"/>
          <p:cNvSpPr>
            <a:spLocks noGrp="1"/>
          </p:cNvSpPr>
          <p:nvPr>
            <p:ph idx="1"/>
          </p:nvPr>
        </p:nvSpPr>
        <p:spPr>
          <a:xfrm>
            <a:off x="1141412" y="2097088"/>
            <a:ext cx="9905999" cy="3541714"/>
          </a:xfrm>
        </p:spPr>
        <p:txBody>
          <a:bodyPr>
            <a:noAutofit/>
          </a:bodyPr>
          <a:lstStyle/>
          <a:p>
            <a:r>
              <a:rPr lang="en-US" sz="4800" dirty="0" smtClean="0"/>
              <a:t>Introduce the quotation</a:t>
            </a:r>
          </a:p>
          <a:p>
            <a:r>
              <a:rPr lang="en-US" sz="4800" dirty="0" smtClean="0"/>
              <a:t>Explain what the author is arguing</a:t>
            </a:r>
          </a:p>
          <a:p>
            <a:r>
              <a:rPr lang="en-US" sz="4800" dirty="0" smtClean="0"/>
              <a:t>State the implications of the quotation (commentary)</a:t>
            </a:r>
            <a:endParaRPr lang="en-US" sz="4800" dirty="0"/>
          </a:p>
        </p:txBody>
      </p:sp>
    </p:spTree>
    <p:extLst>
      <p:ext uri="{BB962C8B-B14F-4D97-AF65-F5344CB8AC3E}">
        <p14:creationId xmlns:p14="http://schemas.microsoft.com/office/powerpoint/2010/main" val="2444173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1" y="-268014"/>
            <a:ext cx="10903443" cy="1478570"/>
          </a:xfrm>
        </p:spPr>
        <p:txBody>
          <a:bodyPr/>
          <a:lstStyle/>
          <a:p>
            <a:r>
              <a:rPr lang="en-US" dirty="0" smtClean="0"/>
              <a:t>Step 1: Introduce the Quotation- See LZ handout.</a:t>
            </a:r>
            <a:endParaRPr lang="en-US" dirty="0"/>
          </a:p>
        </p:txBody>
      </p:sp>
      <p:sp>
        <p:nvSpPr>
          <p:cNvPr id="3" name="Content Placeholder 2"/>
          <p:cNvSpPr>
            <a:spLocks noGrp="1"/>
          </p:cNvSpPr>
          <p:nvPr>
            <p:ph idx="1"/>
          </p:nvPr>
        </p:nvSpPr>
        <p:spPr>
          <a:xfrm>
            <a:off x="1141412" y="1072056"/>
            <a:ext cx="10414711" cy="5659820"/>
          </a:xfrm>
        </p:spPr>
        <p:txBody>
          <a:bodyPr>
            <a:normAutofit/>
          </a:bodyPr>
          <a:lstStyle/>
          <a:p>
            <a:r>
              <a:rPr lang="en-US" dirty="0" smtClean="0"/>
              <a:t>DO NOT QUOTE DROP!!!!</a:t>
            </a:r>
          </a:p>
          <a:p>
            <a:pPr marL="0" indent="0">
              <a:buNone/>
            </a:pPr>
            <a:r>
              <a:rPr lang="en-US" sz="3200" dirty="0" smtClean="0"/>
              <a:t>College </a:t>
            </a:r>
            <a:r>
              <a:rPr lang="en-US" sz="3200" dirty="0"/>
              <a:t>provides a diversity of social, academic and athletic opportunities for students. </a:t>
            </a:r>
            <a:r>
              <a:rPr lang="en-US" sz="3200" dirty="0" smtClean="0"/>
              <a:t>This can </a:t>
            </a:r>
            <a:r>
              <a:rPr lang="en-US" sz="3200" dirty="0"/>
              <a:t>be a powerful positive force, but it can also detract from students‟ abilities to </a:t>
            </a:r>
            <a:r>
              <a:rPr lang="en-US" sz="3200" dirty="0" smtClean="0"/>
              <a:t>manage their </a:t>
            </a:r>
            <a:r>
              <a:rPr lang="en-US" sz="3200" dirty="0"/>
              <a:t>time. </a:t>
            </a:r>
            <a:r>
              <a:rPr lang="en-US" sz="3200" i="1" dirty="0"/>
              <a:t>As George W. Bush states, “I sometimes overdid it when I was at school, </a:t>
            </a:r>
            <a:r>
              <a:rPr lang="en-US" sz="3200" i="1" dirty="0" smtClean="0"/>
              <a:t>missing out </a:t>
            </a:r>
            <a:r>
              <a:rPr lang="en-US" sz="3200" i="1" dirty="0"/>
              <a:t>on valuable academic opportunities. Fortunately, I buckled down in my senior year </a:t>
            </a:r>
            <a:r>
              <a:rPr lang="en-US" sz="3200" i="1" dirty="0" smtClean="0"/>
              <a:t>and managed </a:t>
            </a:r>
            <a:r>
              <a:rPr lang="en-US" sz="3200" i="1" dirty="0"/>
              <a:t>to make a „C‟ average and things have worked out fine since” </a:t>
            </a:r>
            <a:r>
              <a:rPr lang="en-US" sz="3200" dirty="0"/>
              <a:t>(227).</a:t>
            </a:r>
            <a:endParaRPr lang="en-US" sz="3200" dirty="0"/>
          </a:p>
        </p:txBody>
      </p:sp>
    </p:spTree>
    <p:extLst>
      <p:ext uri="{BB962C8B-B14F-4D97-AF65-F5344CB8AC3E}">
        <p14:creationId xmlns:p14="http://schemas.microsoft.com/office/powerpoint/2010/main" val="3416861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189186"/>
            <a:ext cx="10304354" cy="1478570"/>
          </a:xfrm>
        </p:spPr>
        <p:txBody>
          <a:bodyPr>
            <a:normAutofit/>
          </a:bodyPr>
          <a:lstStyle/>
          <a:p>
            <a:r>
              <a:rPr lang="en-US" dirty="0" smtClean="0"/>
              <a:t>Step 2: Explain what the author is arguing in this quotation- Will improve commentary</a:t>
            </a:r>
            <a:endParaRPr lang="en-US" dirty="0"/>
          </a:p>
        </p:txBody>
      </p:sp>
      <p:sp>
        <p:nvSpPr>
          <p:cNvPr id="3" name="Content Placeholder 2"/>
          <p:cNvSpPr>
            <a:spLocks noGrp="1"/>
          </p:cNvSpPr>
          <p:nvPr>
            <p:ph idx="1"/>
          </p:nvPr>
        </p:nvSpPr>
        <p:spPr>
          <a:xfrm>
            <a:off x="1141411" y="1150883"/>
            <a:ext cx="10193995" cy="5707117"/>
          </a:xfrm>
        </p:spPr>
        <p:txBody>
          <a:bodyPr>
            <a:normAutofit/>
          </a:bodyPr>
          <a:lstStyle/>
          <a:p>
            <a:r>
              <a:rPr lang="en-US" dirty="0" smtClean="0"/>
              <a:t>The author should agree with how you sum up the quotation– this will help you establish credibility, by demonstrating that you do know what the author is saying, whether you agree or not.</a:t>
            </a:r>
          </a:p>
          <a:p>
            <a:r>
              <a:rPr lang="en-US" dirty="0"/>
              <a:t>College provides a diversity of social, academic and athletic opportunities for students. </a:t>
            </a:r>
            <a:r>
              <a:rPr lang="en-US" dirty="0" smtClean="0"/>
              <a:t>This can </a:t>
            </a:r>
            <a:r>
              <a:rPr lang="en-US" dirty="0"/>
              <a:t>be a powerful positive force, but it can also detract from students‟ abilities to </a:t>
            </a:r>
            <a:r>
              <a:rPr lang="en-US" dirty="0" smtClean="0"/>
              <a:t>manage their </a:t>
            </a:r>
            <a:r>
              <a:rPr lang="en-US" dirty="0"/>
              <a:t>time. As George W. Bush states, “I sometimes overdid it when I was at school, </a:t>
            </a:r>
            <a:r>
              <a:rPr lang="en-US" dirty="0" smtClean="0"/>
              <a:t>missing out </a:t>
            </a:r>
            <a:r>
              <a:rPr lang="en-US" dirty="0"/>
              <a:t>on valuable academic opportunities. Fortunately, I buckled down in my senior year </a:t>
            </a:r>
            <a:r>
              <a:rPr lang="en-US" dirty="0" smtClean="0"/>
              <a:t>and managed </a:t>
            </a:r>
            <a:r>
              <a:rPr lang="en-US" dirty="0"/>
              <a:t>to make a „C‟ average and things have worked out fine since” (227). </a:t>
            </a:r>
            <a:r>
              <a:rPr lang="en-US" i="1" dirty="0"/>
              <a:t>In </a:t>
            </a:r>
            <a:r>
              <a:rPr lang="en-US" i="1" dirty="0" smtClean="0"/>
              <a:t>this example</a:t>
            </a:r>
            <a:r>
              <a:rPr lang="en-US" i="1" dirty="0"/>
              <a:t>, George W. Bush is pointing out that the positive extra-curricular activities </a:t>
            </a:r>
            <a:r>
              <a:rPr lang="en-US" i="1" dirty="0" smtClean="0"/>
              <a:t>of college </a:t>
            </a:r>
            <a:r>
              <a:rPr lang="en-US" i="1" dirty="0"/>
              <a:t>life should be balanced with a responsible approach to studying; also, that </a:t>
            </a:r>
            <a:r>
              <a:rPr lang="en-US" i="1" dirty="0" smtClean="0"/>
              <a:t>the detrimental </a:t>
            </a:r>
            <a:r>
              <a:rPr lang="en-US" i="1" dirty="0"/>
              <a:t>effects of earlier excesses can be rectified in the senior year of college.</a:t>
            </a:r>
            <a:endParaRPr lang="en-US" dirty="0"/>
          </a:p>
        </p:txBody>
      </p:sp>
    </p:spTree>
    <p:extLst>
      <p:ext uri="{BB962C8B-B14F-4D97-AF65-F5344CB8AC3E}">
        <p14:creationId xmlns:p14="http://schemas.microsoft.com/office/powerpoint/2010/main" val="918360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2" y="0"/>
            <a:ext cx="9905998" cy="1478570"/>
          </a:xfrm>
        </p:spPr>
        <p:txBody>
          <a:bodyPr>
            <a:normAutofit fontScale="90000"/>
          </a:bodyPr>
          <a:lstStyle/>
          <a:p>
            <a:r>
              <a:rPr lang="en-US" dirty="0" smtClean="0"/>
              <a:t>Step 3: State the Implications of the quotation in your OWN argument- Will improve commentary</a:t>
            </a:r>
            <a:endParaRPr lang="en-US" dirty="0"/>
          </a:p>
        </p:txBody>
      </p:sp>
      <p:sp>
        <p:nvSpPr>
          <p:cNvPr id="3" name="Content Placeholder 2"/>
          <p:cNvSpPr>
            <a:spLocks noGrp="1"/>
          </p:cNvSpPr>
          <p:nvPr>
            <p:ph idx="1"/>
          </p:nvPr>
        </p:nvSpPr>
        <p:spPr>
          <a:xfrm>
            <a:off x="1141412" y="1478570"/>
            <a:ext cx="10225526" cy="5379430"/>
          </a:xfrm>
        </p:spPr>
        <p:txBody>
          <a:bodyPr>
            <a:noAutofit/>
          </a:bodyPr>
          <a:lstStyle/>
          <a:p>
            <a:pPr marL="0" indent="0">
              <a:buNone/>
            </a:pPr>
            <a:r>
              <a:rPr lang="en-US" sz="2200" dirty="0"/>
              <a:t>College provides a diversity of social, academic and athletic opportunities for students. </a:t>
            </a:r>
            <a:r>
              <a:rPr lang="en-US" sz="2200" dirty="0" smtClean="0"/>
              <a:t>This can </a:t>
            </a:r>
            <a:r>
              <a:rPr lang="en-US" sz="2200" dirty="0"/>
              <a:t>be a powerful positive force, but it can also detract from students‟ abilities to </a:t>
            </a:r>
            <a:r>
              <a:rPr lang="en-US" sz="2200" dirty="0" smtClean="0"/>
              <a:t>manage their </a:t>
            </a:r>
            <a:r>
              <a:rPr lang="en-US" sz="2200" dirty="0"/>
              <a:t>time. As George W. Bush states, “I sometimes overdid it when I was at school, </a:t>
            </a:r>
            <a:r>
              <a:rPr lang="en-US" sz="2200" dirty="0" smtClean="0"/>
              <a:t>missing out </a:t>
            </a:r>
            <a:r>
              <a:rPr lang="en-US" sz="2200" dirty="0"/>
              <a:t>on valuable academic opportunities. Fortunately, I buckled down in my senior year </a:t>
            </a:r>
            <a:r>
              <a:rPr lang="en-US" sz="2200" dirty="0" smtClean="0"/>
              <a:t>and managed </a:t>
            </a:r>
            <a:r>
              <a:rPr lang="en-US" sz="2200" dirty="0"/>
              <a:t>to make a „C‟ average and things have worked out fine since” (227). In </a:t>
            </a:r>
            <a:r>
              <a:rPr lang="en-US" sz="2200" dirty="0" smtClean="0"/>
              <a:t>this example</a:t>
            </a:r>
            <a:r>
              <a:rPr lang="en-US" sz="2200" dirty="0"/>
              <a:t>, George W. Bush is pointing out that the positive extra-curricular activities </a:t>
            </a:r>
            <a:r>
              <a:rPr lang="en-US" sz="2200" dirty="0" smtClean="0"/>
              <a:t>of college </a:t>
            </a:r>
            <a:r>
              <a:rPr lang="en-US" sz="2200" dirty="0"/>
              <a:t>life should be balanced with a responsible approach to studying; also, that </a:t>
            </a:r>
            <a:r>
              <a:rPr lang="en-US" sz="2200" dirty="0" smtClean="0"/>
              <a:t>the detrimental </a:t>
            </a:r>
            <a:r>
              <a:rPr lang="en-US" sz="2200" dirty="0"/>
              <a:t>effects of earlier excesses can be rectified in the senior year of college. </a:t>
            </a:r>
            <a:r>
              <a:rPr lang="en-US" sz="2200" i="1" dirty="0" smtClean="0"/>
              <a:t>While George </a:t>
            </a:r>
            <a:r>
              <a:rPr lang="en-US" sz="2200" i="1" dirty="0"/>
              <a:t>W. Bush is certainly correct when he implies that it is never too late for a student </a:t>
            </a:r>
            <a:r>
              <a:rPr lang="en-US" sz="2200" i="1" dirty="0" smtClean="0"/>
              <a:t>to try </a:t>
            </a:r>
            <a:r>
              <a:rPr lang="en-US" sz="2200" i="1" dirty="0"/>
              <a:t>to raise his or her GPA, it is probably better for students to attempt to balance </a:t>
            </a:r>
            <a:r>
              <a:rPr lang="en-US" sz="2200" i="1" dirty="0" smtClean="0"/>
              <a:t>academic and </a:t>
            </a:r>
            <a:r>
              <a:rPr lang="en-US" sz="2200" i="1" dirty="0"/>
              <a:t>other activities early in their college career. Also, Bush assumes that all students </a:t>
            </a:r>
            <a:r>
              <a:rPr lang="en-US" sz="2200" i="1" dirty="0" smtClean="0"/>
              <a:t>can achieve </a:t>
            </a:r>
            <a:r>
              <a:rPr lang="en-US" sz="2200" i="1" dirty="0"/>
              <a:t>what they want with a „C‟ average, but many students need higher GPAs in order </a:t>
            </a:r>
            <a:r>
              <a:rPr lang="en-US" sz="2200" i="1" dirty="0" smtClean="0"/>
              <a:t>to apply </a:t>
            </a:r>
            <a:r>
              <a:rPr lang="en-US" sz="2200" i="1" dirty="0"/>
              <a:t>to professional school, graduate school and for graduate-entry jobs.</a:t>
            </a:r>
            <a:endParaRPr lang="en-US" sz="2200" dirty="0"/>
          </a:p>
        </p:txBody>
      </p:sp>
    </p:spTree>
    <p:extLst>
      <p:ext uri="{BB962C8B-B14F-4D97-AF65-F5344CB8AC3E}">
        <p14:creationId xmlns:p14="http://schemas.microsoft.com/office/powerpoint/2010/main" val="2780534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Evaluate Effective Quoting </a:t>
            </a:r>
            <a:endParaRPr lang="en-US" dirty="0"/>
          </a:p>
        </p:txBody>
      </p:sp>
      <p:sp>
        <p:nvSpPr>
          <p:cNvPr id="3" name="Content Placeholder 2"/>
          <p:cNvSpPr>
            <a:spLocks noGrp="1"/>
          </p:cNvSpPr>
          <p:nvPr>
            <p:ph idx="1"/>
          </p:nvPr>
        </p:nvSpPr>
        <p:spPr>
          <a:xfrm>
            <a:off x="1141413" y="2097088"/>
            <a:ext cx="6031898" cy="3694113"/>
          </a:xfrm>
        </p:spPr>
        <p:txBody>
          <a:bodyPr>
            <a:normAutofit/>
          </a:bodyPr>
          <a:lstStyle/>
          <a:p>
            <a:r>
              <a:rPr lang="en-US" sz="3600" dirty="0" smtClean="0"/>
              <a:t>Does it Add authority?</a:t>
            </a:r>
          </a:p>
          <a:p>
            <a:r>
              <a:rPr lang="en-US" sz="3600" dirty="0" smtClean="0"/>
              <a:t>Add evidence?</a:t>
            </a:r>
          </a:p>
          <a:p>
            <a:r>
              <a:rPr lang="en-US" sz="3600" dirty="0" smtClean="0"/>
              <a:t>Add a more sophisticated level of writing? </a:t>
            </a:r>
            <a:endParaRPr lang="en-US" sz="3600" dirty="0"/>
          </a:p>
        </p:txBody>
      </p:sp>
      <p:pic>
        <p:nvPicPr>
          <p:cNvPr id="4" name="Picture 3"/>
          <p:cNvPicPr>
            <a:picLocks noChangeAspect="1"/>
          </p:cNvPicPr>
          <p:nvPr/>
        </p:nvPicPr>
        <p:blipFill>
          <a:blip r:embed="rId2"/>
          <a:stretch>
            <a:fillRect/>
          </a:stretch>
        </p:blipFill>
        <p:spPr>
          <a:xfrm>
            <a:off x="6729111" y="2046677"/>
            <a:ext cx="4762500" cy="3543300"/>
          </a:xfrm>
          <a:prstGeom prst="rect">
            <a:avLst/>
          </a:prstGeom>
        </p:spPr>
      </p:pic>
    </p:spTree>
    <p:extLst>
      <p:ext uri="{BB962C8B-B14F-4D97-AF65-F5344CB8AC3E}">
        <p14:creationId xmlns:p14="http://schemas.microsoft.com/office/powerpoint/2010/main" val="31817941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4" y="0"/>
            <a:ext cx="10793084" cy="1478570"/>
          </a:xfrm>
        </p:spPr>
        <p:txBody>
          <a:bodyPr/>
          <a:lstStyle/>
          <a:p>
            <a:r>
              <a:rPr lang="en-US" dirty="0" smtClean="0"/>
              <a:t>Questions to consider BEFORE using embedded quotes</a:t>
            </a:r>
            <a:endParaRPr lang="en-US" dirty="0"/>
          </a:p>
        </p:txBody>
      </p:sp>
      <p:sp>
        <p:nvSpPr>
          <p:cNvPr id="3" name="Content Placeholder 2"/>
          <p:cNvSpPr>
            <a:spLocks noGrp="1"/>
          </p:cNvSpPr>
          <p:nvPr>
            <p:ph idx="1"/>
          </p:nvPr>
        </p:nvSpPr>
        <p:spPr>
          <a:xfrm>
            <a:off x="886017" y="1308812"/>
            <a:ext cx="10843528" cy="5549188"/>
          </a:xfrm>
        </p:spPr>
        <p:txBody>
          <a:bodyPr>
            <a:noAutofit/>
          </a:bodyPr>
          <a:lstStyle/>
          <a:p>
            <a:r>
              <a:rPr lang="en-US" sz="2800" dirty="0"/>
              <a:t>Does the author establish </a:t>
            </a:r>
            <a:r>
              <a:rPr lang="en-US" sz="2800" u="sng" dirty="0"/>
              <a:t>solid context </a:t>
            </a:r>
            <a:r>
              <a:rPr lang="en-US" sz="2800" dirty="0"/>
              <a:t>and </a:t>
            </a:r>
            <a:r>
              <a:rPr lang="en-US" sz="2800" u="sng" dirty="0"/>
              <a:t>introduction</a:t>
            </a:r>
            <a:r>
              <a:rPr lang="en-US" sz="2800" dirty="0"/>
              <a:t> for the quote? (i.e. does </a:t>
            </a:r>
            <a:r>
              <a:rPr lang="en-US" sz="2800" dirty="0" smtClean="0"/>
              <a:t>the author </a:t>
            </a:r>
            <a:r>
              <a:rPr lang="en-US" sz="2800" dirty="0"/>
              <a:t>incorporate the quote well enough to make sure it does not seem </a:t>
            </a:r>
            <a:r>
              <a:rPr lang="en-US" sz="2800" dirty="0" smtClean="0"/>
              <a:t>dropped from </a:t>
            </a:r>
            <a:r>
              <a:rPr lang="en-US" sz="2800" dirty="0"/>
              <a:t>nowhere</a:t>
            </a:r>
            <a:r>
              <a:rPr lang="en-US" sz="2800" dirty="0" smtClean="0"/>
              <a:t>?)</a:t>
            </a:r>
          </a:p>
          <a:p>
            <a:r>
              <a:rPr lang="en-US" sz="2800" dirty="0"/>
              <a:t>Does the paper </a:t>
            </a:r>
            <a:r>
              <a:rPr lang="en-US" sz="2800" u="sng" dirty="0"/>
              <a:t>smoothly transition between the two voices </a:t>
            </a:r>
            <a:r>
              <a:rPr lang="en-US" sz="2800" dirty="0"/>
              <a:t>(the voice of the </a:t>
            </a:r>
            <a:r>
              <a:rPr lang="en-US" sz="2800" dirty="0" smtClean="0"/>
              <a:t>author of </a:t>
            </a:r>
            <a:r>
              <a:rPr lang="en-US" sz="2800" dirty="0"/>
              <a:t>the paper and the voice of the quoted author</a:t>
            </a:r>
            <a:r>
              <a:rPr lang="en-US" sz="2800" dirty="0" smtClean="0"/>
              <a:t>)?</a:t>
            </a:r>
          </a:p>
          <a:p>
            <a:r>
              <a:rPr lang="en-US" sz="2800" dirty="0" smtClean="0"/>
              <a:t>Is there a </a:t>
            </a:r>
            <a:r>
              <a:rPr lang="en-US" sz="2800" u="sng" dirty="0" smtClean="0"/>
              <a:t>clear purpose </a:t>
            </a:r>
            <a:r>
              <a:rPr lang="en-US" sz="2800" dirty="0" smtClean="0"/>
              <a:t>as to why you have chosen the quote? </a:t>
            </a:r>
            <a:r>
              <a:rPr lang="en-US" sz="2800" dirty="0"/>
              <a:t>Does the writer take the time </a:t>
            </a:r>
            <a:r>
              <a:rPr lang="en-US" sz="2800" dirty="0" smtClean="0"/>
              <a:t>to explain </a:t>
            </a:r>
            <a:r>
              <a:rPr lang="en-US" sz="2800" dirty="0"/>
              <a:t>the relation between the quote and his or her own argument or does </a:t>
            </a:r>
            <a:r>
              <a:rPr lang="en-US" sz="2800" dirty="0" smtClean="0"/>
              <a:t>the reader </a:t>
            </a:r>
            <a:r>
              <a:rPr lang="en-US" sz="2800" dirty="0"/>
              <a:t>have to figure out how the quote is </a:t>
            </a:r>
            <a:r>
              <a:rPr lang="en-US" sz="2800" dirty="0" smtClean="0"/>
              <a:t>related</a:t>
            </a:r>
            <a:r>
              <a:rPr lang="en-US" sz="2800" dirty="0"/>
              <a:t>?</a:t>
            </a:r>
            <a:endParaRPr lang="en-US" sz="2800" dirty="0" smtClean="0"/>
          </a:p>
        </p:txBody>
      </p:sp>
    </p:spTree>
    <p:extLst>
      <p:ext uri="{BB962C8B-B14F-4D97-AF65-F5344CB8AC3E}">
        <p14:creationId xmlns:p14="http://schemas.microsoft.com/office/powerpoint/2010/main" val="54570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2945" y="66450"/>
            <a:ext cx="10793084" cy="1478570"/>
          </a:xfrm>
        </p:spPr>
        <p:txBody>
          <a:bodyPr/>
          <a:lstStyle/>
          <a:p>
            <a:r>
              <a:rPr lang="en-US" dirty="0" smtClean="0"/>
              <a:t>Questions to consider BEFORE using embedded quotes Cont.</a:t>
            </a:r>
            <a:endParaRPr lang="en-US" dirty="0"/>
          </a:p>
        </p:txBody>
      </p:sp>
      <p:sp>
        <p:nvSpPr>
          <p:cNvPr id="3" name="Content Placeholder 2"/>
          <p:cNvSpPr>
            <a:spLocks noGrp="1"/>
          </p:cNvSpPr>
          <p:nvPr>
            <p:ph idx="1"/>
          </p:nvPr>
        </p:nvSpPr>
        <p:spPr>
          <a:xfrm>
            <a:off x="982716" y="1545020"/>
            <a:ext cx="10668001" cy="5644055"/>
          </a:xfrm>
        </p:spPr>
        <p:txBody>
          <a:bodyPr>
            <a:noAutofit/>
          </a:bodyPr>
          <a:lstStyle/>
          <a:p>
            <a:r>
              <a:rPr lang="en-US" sz="3200" dirty="0" smtClean="0"/>
              <a:t>Do </a:t>
            </a:r>
            <a:r>
              <a:rPr lang="en-US" sz="3200" dirty="0"/>
              <a:t>you feel satisfied with the </a:t>
            </a:r>
            <a:r>
              <a:rPr lang="en-US" sz="3200" u="sng" dirty="0"/>
              <a:t>level of analysis AFTER </a:t>
            </a:r>
            <a:r>
              <a:rPr lang="en-US" sz="3200" dirty="0"/>
              <a:t>the quote</a:t>
            </a:r>
            <a:r>
              <a:rPr lang="en-US" sz="3200" dirty="0" smtClean="0"/>
              <a:t>? Keep in mind the 2:1 ratio.</a:t>
            </a:r>
          </a:p>
          <a:p>
            <a:r>
              <a:rPr lang="en-US" sz="3200" dirty="0"/>
              <a:t>Is there as much analysis as there is quoting? Or, is the quote followed up with </a:t>
            </a:r>
            <a:r>
              <a:rPr lang="en-US" sz="3200" dirty="0" smtClean="0"/>
              <a:t>a mere </a:t>
            </a:r>
            <a:r>
              <a:rPr lang="en-US" sz="3200" dirty="0"/>
              <a:t>“</a:t>
            </a:r>
            <a:r>
              <a:rPr lang="en-US" sz="3200" i="1" dirty="0"/>
              <a:t>like she said” </a:t>
            </a:r>
            <a:r>
              <a:rPr lang="en-US" sz="3200" dirty="0"/>
              <a:t>remark? The paper-writer should be doing </a:t>
            </a:r>
            <a:r>
              <a:rPr lang="en-US" sz="3200" u="sng" dirty="0"/>
              <a:t>as much </a:t>
            </a:r>
            <a:r>
              <a:rPr lang="en-US" sz="3200" u="sng" dirty="0" smtClean="0"/>
              <a:t>analytic work </a:t>
            </a:r>
            <a:r>
              <a:rPr lang="en-US" sz="3200" u="sng" dirty="0"/>
              <a:t>as the quoted </a:t>
            </a:r>
            <a:r>
              <a:rPr lang="en-US" sz="3200" u="sng" dirty="0" smtClean="0"/>
              <a:t>author</a:t>
            </a:r>
            <a:r>
              <a:rPr lang="en-US" sz="3200" dirty="0"/>
              <a:t>.</a:t>
            </a:r>
            <a:endParaRPr lang="en-US" sz="3200" dirty="0" smtClean="0"/>
          </a:p>
          <a:p>
            <a:r>
              <a:rPr lang="en-US" sz="3200" dirty="0"/>
              <a:t>Is each quote </a:t>
            </a:r>
            <a:r>
              <a:rPr lang="en-US" sz="3200" u="sng" dirty="0"/>
              <a:t>connected </a:t>
            </a:r>
            <a:r>
              <a:rPr lang="en-US" sz="3200" i="1" u="sng" dirty="0"/>
              <a:t>directly</a:t>
            </a:r>
            <a:r>
              <a:rPr lang="en-US" sz="3200" i="1" dirty="0"/>
              <a:t> </a:t>
            </a:r>
            <a:r>
              <a:rPr lang="en-US" sz="3200" dirty="0"/>
              <a:t>to either the point of the paragraph (check </a:t>
            </a:r>
            <a:r>
              <a:rPr lang="en-US" sz="3200" dirty="0" smtClean="0"/>
              <a:t>topic sentence</a:t>
            </a:r>
            <a:r>
              <a:rPr lang="en-US" sz="3200" dirty="0"/>
              <a:t>) or the thesis of the paper</a:t>
            </a:r>
            <a:r>
              <a:rPr lang="en-US" sz="3200" dirty="0" smtClean="0"/>
              <a:t>?</a:t>
            </a:r>
          </a:p>
        </p:txBody>
      </p:sp>
    </p:spTree>
    <p:extLst>
      <p:ext uri="{BB962C8B-B14F-4D97-AF65-F5344CB8AC3E}">
        <p14:creationId xmlns:p14="http://schemas.microsoft.com/office/powerpoint/2010/main" val="3097313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5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5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50"/>
                            </p:stCondLst>
                            <p:childTnLst>
                              <p:par>
                                <p:cTn id="10" presetID="2" presetClass="entr" presetSubtype="4"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25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25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500"/>
                            </p:stCondLst>
                            <p:childTnLst>
                              <p:par>
                                <p:cTn id="15" presetID="2" presetClass="entr" presetSubtype="4"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25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25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docProps/app.xml><?xml version="1.0" encoding="utf-8"?>
<Properties xmlns="http://schemas.openxmlformats.org/officeDocument/2006/extended-properties" xmlns:vt="http://schemas.openxmlformats.org/officeDocument/2006/docPropsVTypes">
  <Template>TM04033919[[fn=Circuit]]</Template>
  <TotalTime>26</TotalTime>
  <Words>863</Words>
  <Application>Microsoft Office PowerPoint</Application>
  <PresentationFormat>Widescreen</PresentationFormat>
  <Paragraphs>30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Tw Cen MT</vt:lpstr>
      <vt:lpstr>Circuit</vt:lpstr>
      <vt:lpstr>Effective Quote Integration</vt:lpstr>
      <vt:lpstr>First things first: Ask yourself, SHOULD I REALLY INCLUDE THIS QUOTE?</vt:lpstr>
      <vt:lpstr>Three steps of effective Quote Integration</vt:lpstr>
      <vt:lpstr>Step 1: Introduce the Quotation- See LZ handout.</vt:lpstr>
      <vt:lpstr>Step 2: Explain what the author is arguing in this quotation- Will improve commentary</vt:lpstr>
      <vt:lpstr>Step 3: State the Implications of the quotation in your OWN argument- Will improve commentary</vt:lpstr>
      <vt:lpstr>Evaluate Effective Quoting </vt:lpstr>
      <vt:lpstr>Questions to consider BEFORE using embedded quotes</vt:lpstr>
      <vt:lpstr>Questions to consider BEFORE using embedded quotes Cont.</vt:lpstr>
    </vt:vector>
  </TitlesOfParts>
  <Company>JMCSS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Quote Integration</dc:title>
  <dc:creator>Margaret D. Livingston</dc:creator>
  <cp:lastModifiedBy>Margaret D. Livingston</cp:lastModifiedBy>
  <cp:revision>4</cp:revision>
  <dcterms:created xsi:type="dcterms:W3CDTF">2018-09-12T18:55:40Z</dcterms:created>
  <dcterms:modified xsi:type="dcterms:W3CDTF">2018-09-12T19:22:17Z</dcterms:modified>
</cp:coreProperties>
</file>