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2" r:id="rId3"/>
    <p:sldId id="260" r:id="rId4"/>
    <p:sldId id="263" r:id="rId5"/>
    <p:sldId id="261" r:id="rId6"/>
    <p:sldId id="264" r:id="rId7"/>
    <p:sldId id="265" r:id="rId8"/>
    <p:sldId id="266" r:id="rId9"/>
    <p:sldId id="267" r:id="rId10"/>
    <p:sldId id="268" r:id="rId11"/>
    <p:sldId id="269" r:id="rId12"/>
    <p:sldId id="270"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07D"/>
    <a:srgbClr val="FFFFFF"/>
    <a:srgbClr val="1B2911"/>
    <a:srgbClr val="1723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0AE801-1EA0-EE73-7876-D3BA16578197}" v="36" dt="2019-05-13T13:12:04.9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3"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video" Target="https://www.youtube.com/embed/DjvUmQJMPyw"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t="-6000" b="-6000"/>
          </a:stretch>
        </a:blipFill>
        <a:effectLst/>
      </p:bgPr>
    </p:bg>
    <p:spTree>
      <p:nvGrpSpPr>
        <p:cNvPr id="1" name=""/>
        <p:cNvGrpSpPr/>
        <p:nvPr/>
      </p:nvGrpSpPr>
      <p:grpSpPr>
        <a:xfrm>
          <a:off x="0" y="0"/>
          <a:ext cx="0" cy="0"/>
          <a:chOff x="0" y="0"/>
          <a:chExt cx="0" cy="0"/>
        </a:xfrm>
      </p:grpSpPr>
      <p:sp>
        <p:nvSpPr>
          <p:cNvPr id="3" name="TextBox 2"/>
          <p:cNvSpPr txBox="1"/>
          <p:nvPr/>
        </p:nvSpPr>
        <p:spPr>
          <a:xfrm>
            <a:off x="318655" y="2466109"/>
            <a:ext cx="11873345" cy="1569660"/>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sz="4800">
                <a:solidFill>
                  <a:schemeClr val="bg2">
                    <a:lumMod val="10000"/>
                  </a:schemeClr>
                </a:solidFill>
                <a:latin typeface="Ravie" panose="04040805050809020602" pitchFamily="82" charset="0"/>
              </a:rPr>
              <a:t>Hamlet Act IV, Scene v</a:t>
            </a:r>
          </a:p>
          <a:p>
            <a:pPr algn="ctr"/>
            <a:r>
              <a:rPr lang="en-US" sz="4800">
                <a:solidFill>
                  <a:schemeClr val="bg2">
                    <a:lumMod val="10000"/>
                  </a:schemeClr>
                </a:solidFill>
                <a:latin typeface="Ravie" panose="04040805050809020602" pitchFamily="82" charset="0"/>
              </a:rPr>
              <a:t>Flower Power </a:t>
            </a:r>
          </a:p>
        </p:txBody>
      </p:sp>
    </p:spTree>
    <p:extLst>
      <p:ext uri="{BB962C8B-B14F-4D97-AF65-F5344CB8AC3E}">
        <p14:creationId xmlns:p14="http://schemas.microsoft.com/office/powerpoint/2010/main" val="30349669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t="-6000" b="-6000"/>
          </a:stretch>
        </a:blipFill>
        <a:effectLst/>
      </p:bgPr>
    </p:bg>
    <p:spTree>
      <p:nvGrpSpPr>
        <p:cNvPr id="1" name=""/>
        <p:cNvGrpSpPr/>
        <p:nvPr/>
      </p:nvGrpSpPr>
      <p:grpSpPr>
        <a:xfrm>
          <a:off x="0" y="0"/>
          <a:ext cx="0" cy="0"/>
          <a:chOff x="0" y="0"/>
          <a:chExt cx="0" cy="0"/>
        </a:xfrm>
      </p:grpSpPr>
      <p:sp>
        <p:nvSpPr>
          <p:cNvPr id="3" name="TextBox 2"/>
          <p:cNvSpPr txBox="1"/>
          <p:nvPr/>
        </p:nvSpPr>
        <p:spPr>
          <a:xfrm>
            <a:off x="318655" y="2466109"/>
            <a:ext cx="11873345" cy="1569660"/>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sz="4800">
                <a:solidFill>
                  <a:schemeClr val="bg2">
                    <a:lumMod val="10000"/>
                  </a:schemeClr>
                </a:solidFill>
                <a:latin typeface="Ravie" panose="04040805050809020602" pitchFamily="82" charset="0"/>
              </a:rPr>
              <a:t>Hamlet Act IV, Scene vii</a:t>
            </a:r>
          </a:p>
          <a:p>
            <a:pPr algn="ctr"/>
            <a:r>
              <a:rPr lang="en-US" sz="4800">
                <a:solidFill>
                  <a:schemeClr val="bg2">
                    <a:lumMod val="10000"/>
                  </a:schemeClr>
                </a:solidFill>
                <a:latin typeface="Ravie" panose="04040805050809020602" pitchFamily="82" charset="0"/>
              </a:rPr>
              <a:t>The Death of Ophelia </a:t>
            </a:r>
          </a:p>
        </p:txBody>
      </p:sp>
    </p:spTree>
    <p:extLst>
      <p:ext uri="{BB962C8B-B14F-4D97-AF65-F5344CB8AC3E}">
        <p14:creationId xmlns:p14="http://schemas.microsoft.com/office/powerpoint/2010/main" val="32529824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 y="115596"/>
            <a:ext cx="12191999" cy="1569660"/>
          </a:xfrm>
          <a:prstGeom prst="rect">
            <a:avLst/>
          </a:prstGeom>
        </p:spPr>
        <p:txBody>
          <a:bodyPr wrap="square" anchor="t">
            <a:spAutoFit/>
          </a:bodyPr>
          <a:lstStyle/>
          <a:p>
            <a:pPr algn="ctr"/>
            <a:r>
              <a:rPr lang="en-US" sz="4600" dirty="0">
                <a:latin typeface="Ravie"/>
              </a:rPr>
              <a:t>"Down her weedy trophies fell"</a:t>
            </a:r>
          </a:p>
          <a:p>
            <a:r>
              <a:rPr lang="en-US" sz="4800" dirty="0">
                <a:latin typeface="Ravie" panose="04040805050809020602" pitchFamily="82" charset="0"/>
              </a:rPr>
              <a:t>                     </a:t>
            </a:r>
          </a:p>
        </p:txBody>
      </p:sp>
      <p:sp>
        <p:nvSpPr>
          <p:cNvPr id="10" name="TextBox 9"/>
          <p:cNvSpPr txBox="1"/>
          <p:nvPr/>
        </p:nvSpPr>
        <p:spPr>
          <a:xfrm>
            <a:off x="6317673" y="1852294"/>
            <a:ext cx="5347855" cy="646331"/>
          </a:xfrm>
          <a:prstGeom prst="rect">
            <a:avLst/>
          </a:prstGeom>
          <a:noFill/>
        </p:spPr>
        <p:txBody>
          <a:bodyPr wrap="square" rtlCol="0">
            <a:spAutoFit/>
          </a:bodyPr>
          <a:lstStyle/>
          <a:p>
            <a:pPr marL="285750" indent="-285750">
              <a:buFont typeface="Arial" panose="020B0604020202020204" pitchFamily="34" charset="0"/>
              <a:buChar char="•"/>
            </a:pPr>
            <a:endParaRPr lang="en-US">
              <a:solidFill>
                <a:schemeClr val="bg1"/>
              </a:solidFill>
            </a:endParaRPr>
          </a:p>
          <a:p>
            <a:pPr marL="285750" indent="-285750">
              <a:buFont typeface="Arial" panose="020B0604020202020204" pitchFamily="34" charset="0"/>
              <a:buChar char="•"/>
            </a:pPr>
            <a:endParaRPr lang="en-US">
              <a:solidFill>
                <a:schemeClr val="bg1"/>
              </a:solidFill>
            </a:endParaRPr>
          </a:p>
        </p:txBody>
      </p:sp>
      <p:sp>
        <p:nvSpPr>
          <p:cNvPr id="4" name="TextBox 3"/>
          <p:cNvSpPr txBox="1"/>
          <p:nvPr/>
        </p:nvSpPr>
        <p:spPr>
          <a:xfrm>
            <a:off x="70338" y="961293"/>
            <a:ext cx="11941553" cy="2554545"/>
          </a:xfrm>
          <a:prstGeom prst="rect">
            <a:avLst/>
          </a:prstGeom>
          <a:noFill/>
        </p:spPr>
        <p:txBody>
          <a:bodyPr wrap="square" rtlCol="0">
            <a:spAutoFit/>
          </a:bodyPr>
          <a:lstStyle/>
          <a:p>
            <a:pPr marL="285750" indent="-285750">
              <a:buFont typeface="Arial" panose="020B0604020202020204" pitchFamily="34" charset="0"/>
              <a:buChar char="•"/>
            </a:pPr>
            <a:r>
              <a:rPr lang="en-US" sz="2000" b="1" dirty="0">
                <a:latin typeface="Bookman Old Style" panose="02050604050505020204" pitchFamily="18" charset="0"/>
              </a:rPr>
              <a:t>The garland of flowers and Ophelia’s death—Ophelia’s garland was made of crow flowers, nettles, daisies, and long purples (wild orchids) </a:t>
            </a:r>
          </a:p>
          <a:p>
            <a:pPr marL="742950" lvl="1" indent="-285750">
              <a:buFont typeface="Arial" panose="020B0604020202020204" pitchFamily="34" charset="0"/>
              <a:buChar char="•"/>
            </a:pPr>
            <a:r>
              <a:rPr lang="en-US" sz="2400" b="1" dirty="0">
                <a:latin typeface="Bookman Old Style" panose="02050604050505020204" pitchFamily="18" charset="0"/>
              </a:rPr>
              <a:t>Crow flowers (buttercups): ingratitude</a:t>
            </a:r>
          </a:p>
          <a:p>
            <a:pPr marL="742950" lvl="1" indent="-285750">
              <a:buFont typeface="Arial" panose="020B0604020202020204" pitchFamily="34" charset="0"/>
              <a:buChar char="•"/>
            </a:pPr>
            <a:r>
              <a:rPr lang="en-US" sz="2400" b="1" dirty="0">
                <a:latin typeface="Bookman Old Style" panose="02050604050505020204" pitchFamily="18" charset="0"/>
              </a:rPr>
              <a:t>Nettles: sharp and stinging, symbolic of sorrow and rejection</a:t>
            </a:r>
          </a:p>
          <a:p>
            <a:pPr marL="742950" lvl="1" indent="-285750">
              <a:buFont typeface="Arial" panose="020B0604020202020204" pitchFamily="34" charset="0"/>
              <a:buChar char="•"/>
            </a:pPr>
            <a:r>
              <a:rPr lang="en-US" sz="2400" b="1" dirty="0">
                <a:latin typeface="Bookman Old Style" panose="02050604050505020204" pitchFamily="18" charset="0"/>
              </a:rPr>
              <a:t>Daisies: symbolic of Ophelia’s innocence (virginity)</a:t>
            </a:r>
          </a:p>
          <a:p>
            <a:pPr marL="742950" lvl="1" indent="-285750">
              <a:buFont typeface="Arial" panose="020B0604020202020204" pitchFamily="34" charset="0"/>
              <a:buChar char="•"/>
            </a:pPr>
            <a:r>
              <a:rPr lang="en-US" sz="2400" b="1" dirty="0">
                <a:latin typeface="Bookman Old Style" panose="02050604050505020204" pitchFamily="18" charset="0"/>
              </a:rPr>
              <a:t>Long purples: symbolic of sexual love that Ophelia </a:t>
            </a:r>
          </a:p>
          <a:p>
            <a:pPr lvl="1"/>
            <a:r>
              <a:rPr lang="en-US" sz="2400" b="1" dirty="0">
                <a:latin typeface="Bookman Old Style" panose="02050604050505020204" pitchFamily="18" charset="0"/>
              </a:rPr>
              <a:t>       desired  </a:t>
            </a:r>
          </a:p>
        </p:txBody>
      </p:sp>
      <p:sp>
        <p:nvSpPr>
          <p:cNvPr id="5" name="Rectangle 4"/>
          <p:cNvSpPr/>
          <p:nvPr/>
        </p:nvSpPr>
        <p:spPr>
          <a:xfrm>
            <a:off x="1" y="3579446"/>
            <a:ext cx="7660936" cy="3354765"/>
          </a:xfrm>
          <a:prstGeom prst="rect">
            <a:avLst/>
          </a:prstGeom>
        </p:spPr>
        <p:txBody>
          <a:bodyPr wrap="square">
            <a:spAutoFit/>
          </a:bodyPr>
          <a:lstStyle/>
          <a:p>
            <a:pPr marL="285750" indent="-285750">
              <a:buFont typeface="Arial" panose="020B0604020202020204" pitchFamily="34" charset="0"/>
              <a:buChar char="•"/>
            </a:pPr>
            <a:r>
              <a:rPr lang="en-US" sz="2000" b="1" dirty="0">
                <a:latin typeface="Bookman Old Style" panose="02050604050505020204" pitchFamily="18" charset="0"/>
              </a:rPr>
              <a:t>“There is a willow that grows </a:t>
            </a:r>
            <a:r>
              <a:rPr lang="en-US" sz="2000" b="1" dirty="0" err="1">
                <a:latin typeface="Bookman Old Style" panose="02050604050505020204" pitchFamily="18" charset="0"/>
              </a:rPr>
              <a:t>askant</a:t>
            </a:r>
            <a:r>
              <a:rPr lang="en-US" sz="2000" b="1" dirty="0">
                <a:latin typeface="Bookman Old Style" panose="02050604050505020204" pitchFamily="18" charset="0"/>
              </a:rPr>
              <a:t> the brook …”</a:t>
            </a:r>
          </a:p>
          <a:p>
            <a:pPr marL="742950" lvl="1" indent="-285750">
              <a:buFont typeface="Arial" panose="020B0604020202020204" pitchFamily="34" charset="0"/>
              <a:buChar char="•"/>
            </a:pPr>
            <a:r>
              <a:rPr lang="en-US" sz="2400" b="1" dirty="0">
                <a:latin typeface="Bookman Old Style" panose="02050604050505020204" pitchFamily="18" charset="0"/>
              </a:rPr>
              <a:t>Drooping branches create imagery of tears, sadness, or depression</a:t>
            </a:r>
          </a:p>
          <a:p>
            <a:pPr marL="742950" lvl="1" indent="-285750">
              <a:buFont typeface="Arial" panose="020B0604020202020204" pitchFamily="34" charset="0"/>
              <a:buChar char="•"/>
            </a:pPr>
            <a:r>
              <a:rPr lang="en-US" sz="2400" b="1" dirty="0">
                <a:latin typeface="Bookman Old Style" panose="02050604050505020204" pitchFamily="18" charset="0"/>
              </a:rPr>
              <a:t>The willow tree is the site of Ophelia’s death</a:t>
            </a:r>
          </a:p>
          <a:p>
            <a:pPr marL="742950" lvl="1" indent="-285750">
              <a:buFont typeface="Arial" panose="020B0604020202020204" pitchFamily="34" charset="0"/>
              <a:buChar char="•"/>
            </a:pPr>
            <a:r>
              <a:rPr lang="en-US" sz="2400" b="1" dirty="0">
                <a:latin typeface="Bookman Old Style" panose="02050604050505020204" pitchFamily="18" charset="0"/>
              </a:rPr>
              <a:t>To the Elizabethans, a willow is a sad tree.  Moreover, those who have lost their love make their mourning garlands from the willow and wear them like a trophy</a:t>
            </a:r>
            <a:r>
              <a:rPr lang="en-US" sz="2000" b="1" dirty="0">
                <a:latin typeface="Bookman Old Style" panose="02050604050505020204" pitchFamily="18" charset="0"/>
              </a:rPr>
              <a:t>.  </a:t>
            </a:r>
          </a:p>
        </p:txBody>
      </p:sp>
      <p:pic>
        <p:nvPicPr>
          <p:cNvPr id="8" name="Picture 7" descr="Wispering Willow Tree Boston Public Garden | Two exposur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0936" y="3446404"/>
            <a:ext cx="4350954" cy="290205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0355440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B2911">
            <a:alpha val="54000"/>
          </a:srgbClr>
        </a:solidFill>
        <a:effectLst/>
      </p:bgPr>
    </p:bg>
    <p:spTree>
      <p:nvGrpSpPr>
        <p:cNvPr id="1" name=""/>
        <p:cNvGrpSpPr/>
        <p:nvPr/>
      </p:nvGrpSpPr>
      <p:grpSpPr>
        <a:xfrm>
          <a:off x="0" y="0"/>
          <a:ext cx="0" cy="0"/>
          <a:chOff x="0" y="0"/>
          <a:chExt cx="0" cy="0"/>
        </a:xfrm>
      </p:grpSpPr>
      <p:sp>
        <p:nvSpPr>
          <p:cNvPr id="6" name="TextBox 5"/>
          <p:cNvSpPr txBox="1"/>
          <p:nvPr/>
        </p:nvSpPr>
        <p:spPr>
          <a:xfrm>
            <a:off x="620485" y="274458"/>
            <a:ext cx="6388924" cy="175432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wrap="square" rtlCol="0" anchor="t">
            <a:spAutoFit/>
          </a:bodyPr>
          <a:lstStyle/>
          <a:p>
            <a:pPr algn="ctr"/>
            <a:r>
              <a:rPr lang="en-US" sz="5400" b="1">
                <a:solidFill>
                  <a:schemeClr val="tx1"/>
                </a:solidFill>
                <a:latin typeface="Bookman Old Style"/>
                <a:cs typeface="Mongolian Baiti"/>
              </a:rPr>
              <a:t>"Alas, then she is drowned." </a:t>
            </a:r>
            <a:endParaRPr lang="en-US" sz="5400" b="1">
              <a:solidFill>
                <a:schemeClr val="tx1"/>
              </a:solidFill>
              <a:latin typeface="Bookman Old Style" panose="02050604050505020204" pitchFamily="18" charset="0"/>
              <a:cs typeface="Mongolian Baiti" panose="03000500000000000000" pitchFamily="66" charset="0"/>
            </a:endParaRPr>
          </a:p>
        </p:txBody>
      </p:sp>
      <p:pic>
        <p:nvPicPr>
          <p:cNvPr id="4" name="Picture 3" descr="O Shakespeare, Shakespeare!: Ophelia- The Story Betwee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6538" y="4033608"/>
            <a:ext cx="4134323" cy="250126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 name="Picture 1" descr="Diane Carnevale: Ophelia drown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976" y="2322724"/>
            <a:ext cx="5301448" cy="39694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7009409" y="505290"/>
            <a:ext cx="5260745" cy="3046988"/>
          </a:xfrm>
          <a:prstGeom prst="rect">
            <a:avLst/>
          </a:prstGeom>
          <a:noFill/>
        </p:spPr>
        <p:txBody>
          <a:bodyPr wrap="square" rtlCol="0">
            <a:spAutoFit/>
          </a:bodyPr>
          <a:lstStyle/>
          <a:p>
            <a:pPr algn="ctr"/>
            <a:r>
              <a:rPr lang="en-US" sz="2400" b="1" dirty="0">
                <a:solidFill>
                  <a:schemeClr val="bg1"/>
                </a:solidFill>
                <a:latin typeface="Bookman Old Style" panose="02050604050505020204" pitchFamily="18" charset="0"/>
              </a:rPr>
              <a:t>Discuss how the flower symbolism and imagery associated with Ophelia’s death reveals truths about other characters in the play.  Be sure to include at least three specific, cited examples from the text.</a:t>
            </a:r>
          </a:p>
        </p:txBody>
      </p:sp>
    </p:spTree>
    <p:extLst>
      <p:ext uri="{BB962C8B-B14F-4D97-AF65-F5344CB8AC3E}">
        <p14:creationId xmlns:p14="http://schemas.microsoft.com/office/powerpoint/2010/main" val="33548144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B2911">
            <a:alpha val="54000"/>
          </a:srgbClr>
        </a:solidFill>
        <a:effectLst/>
      </p:bgPr>
    </p:bg>
    <p:spTree>
      <p:nvGrpSpPr>
        <p:cNvPr id="1" name=""/>
        <p:cNvGrpSpPr/>
        <p:nvPr/>
      </p:nvGrpSpPr>
      <p:grpSpPr>
        <a:xfrm>
          <a:off x="0" y="0"/>
          <a:ext cx="0" cy="0"/>
          <a:chOff x="0" y="0"/>
          <a:chExt cx="0" cy="0"/>
        </a:xfrm>
      </p:grpSpPr>
      <p:sp>
        <p:nvSpPr>
          <p:cNvPr id="6" name="TextBox 5"/>
          <p:cNvSpPr txBox="1"/>
          <p:nvPr/>
        </p:nvSpPr>
        <p:spPr>
          <a:xfrm>
            <a:off x="673852" y="167355"/>
            <a:ext cx="10830294" cy="144655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r>
              <a:rPr lang="en-US" sz="4400" b="1">
                <a:solidFill>
                  <a:schemeClr val="tx1"/>
                </a:solidFill>
                <a:latin typeface="Bookman Old Style"/>
                <a:cs typeface="Mongolian Baiti"/>
              </a:rPr>
              <a:t>"Too much of water hast thou, </a:t>
            </a:r>
            <a:endParaRPr lang="en-US" sz="4400" b="1">
              <a:solidFill>
                <a:schemeClr val="tx1"/>
              </a:solidFill>
              <a:latin typeface="Bookman Old Style" panose="02050604050505020204" pitchFamily="18" charset="0"/>
              <a:cs typeface="Mongolian Baiti" panose="03000500000000000000" pitchFamily="66" charset="0"/>
            </a:endParaRPr>
          </a:p>
          <a:p>
            <a:pPr algn="ctr"/>
            <a:r>
              <a:rPr lang="en-US" sz="4400" b="1">
                <a:solidFill>
                  <a:schemeClr val="tx1"/>
                </a:solidFill>
                <a:latin typeface="Bookman Old Style"/>
                <a:cs typeface="Mongolian Baiti"/>
              </a:rPr>
              <a:t>poor Ophelia." </a:t>
            </a:r>
            <a:endParaRPr lang="en-US" sz="4400" b="1">
              <a:solidFill>
                <a:schemeClr val="tx1"/>
              </a:solidFill>
              <a:latin typeface="Bookman Old Style" panose="02050604050505020204" pitchFamily="18" charset="0"/>
              <a:cs typeface="Mongolian Baiti" panose="03000500000000000000" pitchFamily="66" charset="0"/>
            </a:endParaRPr>
          </a:p>
        </p:txBody>
      </p:sp>
      <p:pic>
        <p:nvPicPr>
          <p:cNvPr id="4" name="DjvUmQJMPyw"/>
          <p:cNvPicPr>
            <a:picLocks noRot="1" noChangeAspect="1"/>
          </p:cNvPicPr>
          <p:nvPr>
            <a:videoFile r:link="rId1"/>
          </p:nvPr>
        </p:nvPicPr>
        <p:blipFill>
          <a:blip r:embed="rId3"/>
          <a:stretch>
            <a:fillRect/>
          </a:stretch>
        </p:blipFill>
        <p:spPr>
          <a:xfrm>
            <a:off x="2251784" y="1746195"/>
            <a:ext cx="7783285" cy="4280807"/>
          </a:xfrm>
          <a:prstGeom prst="rect">
            <a:avLst/>
          </a:prstGeom>
        </p:spPr>
      </p:pic>
      <p:sp>
        <p:nvSpPr>
          <p:cNvPr id="2" name="TextBox 1"/>
          <p:cNvSpPr txBox="1"/>
          <p:nvPr/>
        </p:nvSpPr>
        <p:spPr>
          <a:xfrm>
            <a:off x="2262670" y="6137873"/>
            <a:ext cx="8219476" cy="369332"/>
          </a:xfrm>
          <a:prstGeom prst="rect">
            <a:avLst/>
          </a:prstGeom>
          <a:noFill/>
        </p:spPr>
        <p:txBody>
          <a:bodyPr wrap="square" rtlCol="0">
            <a:spAutoFit/>
          </a:bodyPr>
          <a:lstStyle/>
          <a:p>
            <a:r>
              <a:rPr lang="en-US">
                <a:latin typeface="Bookman Old Style" panose="02050604050505020204" pitchFamily="18" charset="0"/>
              </a:rPr>
              <a:t>Julie Christie as Gertrude in </a:t>
            </a:r>
            <a:r>
              <a:rPr lang="en-US" i="1">
                <a:latin typeface="Bookman Old Style" panose="02050604050505020204" pitchFamily="18" charset="0"/>
              </a:rPr>
              <a:t>Hamlet</a:t>
            </a:r>
            <a:r>
              <a:rPr lang="en-US">
                <a:latin typeface="Bookman Old Style" panose="02050604050505020204" pitchFamily="18" charset="0"/>
              </a:rPr>
              <a:t> (1996, dir. Kenneth </a:t>
            </a:r>
            <a:r>
              <a:rPr lang="en-US" err="1">
                <a:latin typeface="Bookman Old Style" panose="02050604050505020204" pitchFamily="18" charset="0"/>
              </a:rPr>
              <a:t>Branagh</a:t>
            </a:r>
            <a:r>
              <a:rPr lang="en-US">
                <a:latin typeface="Bookman Old Style" panose="02050604050505020204" pitchFamily="18" charset="0"/>
              </a:rPr>
              <a:t>) </a:t>
            </a:r>
          </a:p>
        </p:txBody>
      </p:sp>
    </p:spTree>
    <p:extLst>
      <p:ext uri="{BB962C8B-B14F-4D97-AF65-F5344CB8AC3E}">
        <p14:creationId xmlns:p14="http://schemas.microsoft.com/office/powerpoint/2010/main" val="3148735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B2911">
            <a:alpha val="54000"/>
          </a:srgbClr>
        </a:solidFill>
        <a:effectLst/>
      </p:bgPr>
    </p:bg>
    <p:spTree>
      <p:nvGrpSpPr>
        <p:cNvPr id="1" name=""/>
        <p:cNvGrpSpPr/>
        <p:nvPr/>
      </p:nvGrpSpPr>
      <p:grpSpPr>
        <a:xfrm>
          <a:off x="0" y="0"/>
          <a:ext cx="0" cy="0"/>
          <a:chOff x="0" y="0"/>
          <a:chExt cx="0" cy="0"/>
        </a:xfrm>
      </p:grpSpPr>
      <p:pic>
        <p:nvPicPr>
          <p:cNvPr id="2" name="Picture 1" descr="Ophelia 1910 - John William Waterhouse - WikiGallery.or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1014" y="329521"/>
            <a:ext cx="3966546" cy="65284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Ophelia - Henri Gervex - WikiGallery.org, the larges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843" y="3006436"/>
            <a:ext cx="4481820" cy="38515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hamlet #kate winslet | Shakespeare In Love | Pinteres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786" y="0"/>
            <a:ext cx="4149991" cy="35320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Ophelia - Wikipedi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4446" y="2610087"/>
            <a:ext cx="5195454" cy="37407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4486659" y="150882"/>
            <a:ext cx="3574473" cy="2308324"/>
          </a:xfrm>
          <a:prstGeom prst="rect">
            <a:avLst/>
          </a:prstGeom>
          <a:noFill/>
        </p:spPr>
        <p:txBody>
          <a:bodyPr wrap="square" rtlCol="0">
            <a:spAutoFit/>
          </a:bodyPr>
          <a:lstStyle/>
          <a:p>
            <a:pPr algn="ctr"/>
            <a:r>
              <a:rPr lang="en-US" sz="3600" b="1">
                <a:solidFill>
                  <a:schemeClr val="bg1"/>
                </a:solidFill>
                <a:latin typeface="Mongolian Baiti" panose="03000500000000000000" pitchFamily="66" charset="0"/>
                <a:cs typeface="Mongolian Baiti" panose="03000500000000000000" pitchFamily="66" charset="0"/>
              </a:rPr>
              <a:t>“O rose of May, dear maid, kind sister, sweet Ophelia!” </a:t>
            </a:r>
          </a:p>
        </p:txBody>
      </p:sp>
    </p:spTree>
    <p:extLst>
      <p:ext uri="{BB962C8B-B14F-4D97-AF65-F5344CB8AC3E}">
        <p14:creationId xmlns:p14="http://schemas.microsoft.com/office/powerpoint/2010/main" val="18507554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6000" b="-6000"/>
          </a:stretch>
        </a:blipFill>
        <a:effectLst/>
      </p:bgPr>
    </p:bg>
    <p:spTree>
      <p:nvGrpSpPr>
        <p:cNvPr id="1" name=""/>
        <p:cNvGrpSpPr/>
        <p:nvPr/>
      </p:nvGrpSpPr>
      <p:grpSpPr>
        <a:xfrm>
          <a:off x="0" y="0"/>
          <a:ext cx="0" cy="0"/>
          <a:chOff x="0" y="0"/>
          <a:chExt cx="0" cy="0"/>
        </a:xfrm>
      </p:grpSpPr>
      <p:pic>
        <p:nvPicPr>
          <p:cNvPr id="5" name="Picture 4" descr="Paparazzi Shakespeare: Ophelia’s Madness Reveale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5243" y="568036"/>
            <a:ext cx="3940685" cy="59057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p:cNvSpPr txBox="1"/>
          <p:nvPr/>
        </p:nvSpPr>
        <p:spPr>
          <a:xfrm>
            <a:off x="0" y="568036"/>
            <a:ext cx="12192000" cy="769441"/>
          </a:xfrm>
          <a:prstGeom prst="rect">
            <a:avLst/>
          </a:prstGeom>
          <a:noFill/>
        </p:spPr>
        <p:txBody>
          <a:bodyPr wrap="square" rtlCol="0">
            <a:spAutoFit/>
          </a:bodyPr>
          <a:lstStyle/>
          <a:p>
            <a:pPr algn="ctr"/>
            <a:r>
              <a:rPr lang="en-US" sz="4400">
                <a:latin typeface="Ravie" panose="04040805050809020602" pitchFamily="82" charset="0"/>
              </a:rPr>
              <a:t>“The poison of deep grief” </a:t>
            </a:r>
          </a:p>
        </p:txBody>
      </p:sp>
      <p:sp>
        <p:nvSpPr>
          <p:cNvPr id="4" name="TextBox 3"/>
          <p:cNvSpPr txBox="1"/>
          <p:nvPr/>
        </p:nvSpPr>
        <p:spPr>
          <a:xfrm>
            <a:off x="517011" y="1608153"/>
            <a:ext cx="5977054" cy="4524315"/>
          </a:xfrm>
          <a:prstGeom prst="rect">
            <a:avLst/>
          </a:prstGeom>
          <a:noFill/>
        </p:spPr>
        <p:txBody>
          <a:bodyPr wrap="square" rtlCol="0">
            <a:spAutoFit/>
          </a:bodyPr>
          <a:lstStyle/>
          <a:p>
            <a:pPr marL="285750" indent="-285750">
              <a:buFont typeface="Arial" panose="020B0604020202020204" pitchFamily="34" charset="0"/>
              <a:buChar char="•"/>
            </a:pPr>
            <a:r>
              <a:rPr lang="en-US" sz="3600">
                <a:latin typeface="Bookman Old Style" panose="02050604050505020204" pitchFamily="18" charset="0"/>
              </a:rPr>
              <a:t>Why has Ophelia gone mad?</a:t>
            </a:r>
          </a:p>
          <a:p>
            <a:pPr marL="285750" indent="-285750">
              <a:buFont typeface="Arial" panose="020B0604020202020204" pitchFamily="34" charset="0"/>
              <a:buChar char="•"/>
            </a:pPr>
            <a:r>
              <a:rPr lang="en-US" sz="3600">
                <a:latin typeface="Bookman Old Style" panose="02050604050505020204" pitchFamily="18" charset="0"/>
              </a:rPr>
              <a:t>What does she have to say about her father’s murder?</a:t>
            </a:r>
          </a:p>
          <a:p>
            <a:pPr marL="285750" indent="-285750">
              <a:buFont typeface="Arial" panose="020B0604020202020204" pitchFamily="34" charset="0"/>
              <a:buChar char="•"/>
            </a:pPr>
            <a:r>
              <a:rPr lang="en-US" sz="3600">
                <a:latin typeface="Bookman Old Style" panose="02050604050505020204" pitchFamily="18" charset="0"/>
              </a:rPr>
              <a:t>Paraphrase her lines in Scene v to reveal the truths found within.</a:t>
            </a:r>
          </a:p>
        </p:txBody>
      </p:sp>
    </p:spTree>
    <p:extLst>
      <p:ext uri="{BB962C8B-B14F-4D97-AF65-F5344CB8AC3E}">
        <p14:creationId xmlns:p14="http://schemas.microsoft.com/office/powerpoint/2010/main" val="6150285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6000" b="-6000"/>
          </a:stretch>
        </a:blipFill>
        <a:effectLst/>
      </p:bgPr>
    </p:bg>
    <p:spTree>
      <p:nvGrpSpPr>
        <p:cNvPr id="1" name=""/>
        <p:cNvGrpSpPr/>
        <p:nvPr/>
      </p:nvGrpSpPr>
      <p:grpSpPr>
        <a:xfrm>
          <a:off x="0" y="0"/>
          <a:ext cx="0" cy="0"/>
          <a:chOff x="0" y="0"/>
          <a:chExt cx="0" cy="0"/>
        </a:xfrm>
      </p:grpSpPr>
      <p:sp>
        <p:nvSpPr>
          <p:cNvPr id="2" name="TextBox 1"/>
          <p:cNvSpPr txBox="1"/>
          <p:nvPr/>
        </p:nvSpPr>
        <p:spPr>
          <a:xfrm>
            <a:off x="-914400" y="568036"/>
            <a:ext cx="12538364" cy="1565564"/>
          </a:xfrm>
          <a:prstGeom prst="rect">
            <a:avLst/>
          </a:prstGeom>
          <a:noFill/>
        </p:spPr>
        <p:txBody>
          <a:bodyPr wrap="square" rtlCol="0">
            <a:spAutoFit/>
          </a:bodyPr>
          <a:lstStyle/>
          <a:p>
            <a:pPr algn="ctr"/>
            <a:r>
              <a:rPr lang="en-US" sz="4800">
                <a:latin typeface="Ravie" panose="04040805050809020602" pitchFamily="82" charset="0"/>
              </a:rPr>
              <a:t>Ophelia’s Bouquet—</a:t>
            </a:r>
          </a:p>
          <a:p>
            <a:pPr algn="ctr"/>
            <a:r>
              <a:rPr lang="en-US" sz="4800">
                <a:latin typeface="Ravie" panose="04040805050809020602" pitchFamily="82" charset="0"/>
              </a:rPr>
              <a:t>                Flower Symbolism </a:t>
            </a:r>
          </a:p>
        </p:txBody>
      </p:sp>
      <p:pic>
        <p:nvPicPr>
          <p:cNvPr id="6" name="Picture 5" descr="Hand holding flowers — Stock Photo © DmitryPoch #1414187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743200"/>
            <a:ext cx="6186718" cy="4516304"/>
          </a:xfrm>
          <a:prstGeom prst="rect">
            <a:avLst/>
          </a:prstGeom>
          <a:ln w="9525">
            <a:solidFill>
              <a:schemeClr val="tx1"/>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TextBox 3"/>
          <p:cNvSpPr txBox="1"/>
          <p:nvPr/>
        </p:nvSpPr>
        <p:spPr>
          <a:xfrm>
            <a:off x="5286692" y="2614173"/>
            <a:ext cx="6478786" cy="3477875"/>
          </a:xfrm>
          <a:prstGeom prst="rect">
            <a:avLst/>
          </a:prstGeom>
          <a:noFill/>
        </p:spPr>
        <p:txBody>
          <a:bodyPr wrap="square" rtlCol="0" anchor="t">
            <a:spAutoFit/>
          </a:bodyPr>
          <a:lstStyle/>
          <a:p>
            <a:r>
              <a:rPr lang="en-US" sz="4400">
                <a:latin typeface="Bookman Old Style"/>
              </a:rPr>
              <a:t>Though she seems mad, Ophelia reveals certain truths through flower symbolism in Scene v.  </a:t>
            </a:r>
            <a:endParaRPr lang="en-US" sz="4400">
              <a:latin typeface="Bookman Old Style" panose="02050604050505020204" pitchFamily="18" charset="0"/>
            </a:endParaRPr>
          </a:p>
        </p:txBody>
      </p:sp>
    </p:spTree>
    <p:extLst>
      <p:ext uri="{BB962C8B-B14F-4D97-AF65-F5344CB8AC3E}">
        <p14:creationId xmlns:p14="http://schemas.microsoft.com/office/powerpoint/2010/main" val="6202242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6000" b="-6000"/>
          </a:stretch>
        </a:blipFill>
        <a:effectLst/>
      </p:bgPr>
    </p:bg>
    <p:spTree>
      <p:nvGrpSpPr>
        <p:cNvPr id="1" name=""/>
        <p:cNvGrpSpPr/>
        <p:nvPr/>
      </p:nvGrpSpPr>
      <p:grpSpPr>
        <a:xfrm>
          <a:off x="0" y="0"/>
          <a:ext cx="0" cy="0"/>
          <a:chOff x="0" y="0"/>
          <a:chExt cx="0" cy="0"/>
        </a:xfrm>
      </p:grpSpPr>
      <p:pic>
        <p:nvPicPr>
          <p:cNvPr id="5" name="Picture 4" descr="Alecrim, Também é bom para fumar - Silvio Cicch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36" y="1216739"/>
            <a:ext cx="5777346" cy="4066578"/>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File:Viola x wittrockiana (Pansy).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2655" y="1805601"/>
            <a:ext cx="6303818" cy="5615808"/>
          </a:xfrm>
          <a:prstGeom prst="rect">
            <a:avLst/>
          </a:prstGeom>
          <a:ln>
            <a:noFill/>
          </a:ln>
          <a:effectLst>
            <a:softEdge rad="112500"/>
          </a:effectLst>
        </p:spPr>
      </p:pic>
      <p:sp>
        <p:nvSpPr>
          <p:cNvPr id="2" name="Rectangle 1"/>
          <p:cNvSpPr/>
          <p:nvPr/>
        </p:nvSpPr>
        <p:spPr>
          <a:xfrm>
            <a:off x="928256" y="266719"/>
            <a:ext cx="10501745" cy="1569660"/>
          </a:xfrm>
          <a:prstGeom prst="rect">
            <a:avLst/>
          </a:prstGeom>
        </p:spPr>
        <p:txBody>
          <a:bodyPr wrap="square">
            <a:spAutoFit/>
          </a:bodyPr>
          <a:lstStyle/>
          <a:p>
            <a:r>
              <a:rPr lang="en-US" sz="4800">
                <a:latin typeface="Ravie" panose="04040805050809020602" pitchFamily="82" charset="0"/>
              </a:rPr>
              <a:t>Flower Symbolism—</a:t>
            </a:r>
          </a:p>
          <a:p>
            <a:r>
              <a:rPr lang="en-US" sz="4800">
                <a:latin typeface="Ravie" panose="04040805050809020602" pitchFamily="82" charset="0"/>
              </a:rPr>
              <a:t>                      To Laertes  </a:t>
            </a:r>
          </a:p>
        </p:txBody>
      </p:sp>
      <p:sp>
        <p:nvSpPr>
          <p:cNvPr id="6" name="TextBox 5"/>
          <p:cNvSpPr txBox="1"/>
          <p:nvPr/>
        </p:nvSpPr>
        <p:spPr>
          <a:xfrm>
            <a:off x="332508" y="1482436"/>
            <a:ext cx="4447309" cy="707886"/>
          </a:xfrm>
          <a:prstGeom prst="rect">
            <a:avLst/>
          </a:prstGeom>
          <a:noFill/>
        </p:spPr>
        <p:txBody>
          <a:bodyPr wrap="square" rtlCol="0">
            <a:spAutoFit/>
          </a:bodyPr>
          <a:lstStyle/>
          <a:p>
            <a:r>
              <a:rPr lang="en-US" sz="2000" b="1">
                <a:latin typeface="Bookman Old Style" panose="02050604050505020204" pitchFamily="18" charset="0"/>
              </a:rPr>
              <a:t>Rosemary: the symbol for remembrance and faithfulness</a:t>
            </a:r>
          </a:p>
        </p:txBody>
      </p:sp>
      <p:sp>
        <p:nvSpPr>
          <p:cNvPr id="7" name="TextBox 6"/>
          <p:cNvSpPr txBox="1"/>
          <p:nvPr/>
        </p:nvSpPr>
        <p:spPr>
          <a:xfrm>
            <a:off x="5811981" y="2128767"/>
            <a:ext cx="5985165" cy="830997"/>
          </a:xfrm>
          <a:prstGeom prst="rect">
            <a:avLst/>
          </a:prstGeom>
          <a:noFill/>
        </p:spPr>
        <p:txBody>
          <a:bodyPr wrap="square" rtlCol="0">
            <a:spAutoFit/>
          </a:bodyPr>
          <a:lstStyle/>
          <a:p>
            <a:pPr algn="ctr"/>
            <a:r>
              <a:rPr lang="en-US" sz="2400" b="1">
                <a:solidFill>
                  <a:schemeClr val="bg1"/>
                </a:solidFill>
                <a:latin typeface="Bookman Old Style" panose="02050604050505020204" pitchFamily="18" charset="0"/>
              </a:rPr>
              <a:t>Pansy: the symbol for thoughts and faithfulness</a:t>
            </a:r>
          </a:p>
        </p:txBody>
      </p:sp>
      <p:sp>
        <p:nvSpPr>
          <p:cNvPr id="8" name="TextBox 7"/>
          <p:cNvSpPr txBox="1"/>
          <p:nvPr/>
        </p:nvSpPr>
        <p:spPr>
          <a:xfrm>
            <a:off x="498764" y="5288340"/>
            <a:ext cx="5001489" cy="1569660"/>
          </a:xfrm>
          <a:prstGeom prst="rect">
            <a:avLst/>
          </a:prstGeom>
          <a:noFill/>
        </p:spPr>
        <p:txBody>
          <a:bodyPr wrap="square" rtlCol="0">
            <a:spAutoFit/>
          </a:bodyPr>
          <a:lstStyle/>
          <a:p>
            <a:pPr marL="285750" indent="-285750">
              <a:buFont typeface="Arial" panose="020B0604020202020204" pitchFamily="34" charset="0"/>
              <a:buChar char="•"/>
            </a:pPr>
            <a:r>
              <a:rPr lang="en-US" sz="2400" b="1">
                <a:latin typeface="Bookman Old Style" panose="02050604050505020204" pitchFamily="18" charset="0"/>
              </a:rPr>
              <a:t>What is the significance of rosemary as a gift for Laertes?</a:t>
            </a:r>
          </a:p>
          <a:p>
            <a:pPr marL="285750" indent="-285750">
              <a:buFont typeface="Arial" panose="020B0604020202020204" pitchFamily="34" charset="0"/>
              <a:buChar char="•"/>
            </a:pPr>
            <a:r>
              <a:rPr lang="en-US" sz="2400" b="1">
                <a:latin typeface="Bookman Old Style" panose="02050604050505020204" pitchFamily="18" charset="0"/>
              </a:rPr>
              <a:t>What should he remember? </a:t>
            </a:r>
          </a:p>
        </p:txBody>
      </p:sp>
    </p:spTree>
    <p:extLst>
      <p:ext uri="{BB962C8B-B14F-4D97-AF65-F5344CB8AC3E}">
        <p14:creationId xmlns:p14="http://schemas.microsoft.com/office/powerpoint/2010/main" val="728301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6000" b="-6000"/>
          </a:stretch>
        </a:blipFill>
        <a:effectLst/>
      </p:bgPr>
    </p:bg>
    <p:spTree>
      <p:nvGrpSpPr>
        <p:cNvPr id="1" name=""/>
        <p:cNvGrpSpPr/>
        <p:nvPr/>
      </p:nvGrpSpPr>
      <p:grpSpPr>
        <a:xfrm>
          <a:off x="0" y="0"/>
          <a:ext cx="0" cy="0"/>
          <a:chOff x="0" y="0"/>
          <a:chExt cx="0" cy="0"/>
        </a:xfrm>
      </p:grpSpPr>
      <p:pic>
        <p:nvPicPr>
          <p:cNvPr id="10" name="Picture 9" descr="Audrey Allure: Sunday Flowers: Columbine Flow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6346" y="1912183"/>
            <a:ext cx="3048000" cy="3810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6299425" y="3968462"/>
            <a:ext cx="5985165" cy="1569660"/>
          </a:xfrm>
          <a:prstGeom prst="rect">
            <a:avLst/>
          </a:prstGeom>
          <a:noFill/>
        </p:spPr>
        <p:txBody>
          <a:bodyPr wrap="square" rtlCol="0">
            <a:spAutoFit/>
          </a:bodyPr>
          <a:lstStyle/>
          <a:p>
            <a:pPr algn="ctr"/>
            <a:r>
              <a:rPr lang="en-US" sz="2400" b="1">
                <a:latin typeface="Bookman Old Style" panose="02050604050505020204" pitchFamily="18" charset="0"/>
              </a:rPr>
              <a:t>Colu</a:t>
            </a:r>
            <a:r>
              <a:rPr lang="en-US" sz="2400" b="1">
                <a:solidFill>
                  <a:schemeClr val="bg1"/>
                </a:solidFill>
                <a:latin typeface="Bookman Old Style" panose="02050604050505020204" pitchFamily="18" charset="0"/>
              </a:rPr>
              <a:t>mbine: the symbol </a:t>
            </a:r>
            <a:r>
              <a:rPr lang="en-US" sz="2400" b="1">
                <a:latin typeface="Bookman Old Style" panose="02050604050505020204" pitchFamily="18" charset="0"/>
              </a:rPr>
              <a:t>of male ad</a:t>
            </a:r>
            <a:r>
              <a:rPr lang="en-US" sz="2400" b="1">
                <a:solidFill>
                  <a:schemeClr val="bg1"/>
                </a:solidFill>
                <a:latin typeface="Bookman Old Style" panose="02050604050505020204" pitchFamily="18" charset="0"/>
              </a:rPr>
              <a:t>ultery, ingratitude, </a:t>
            </a:r>
            <a:r>
              <a:rPr lang="en-US" sz="2400" b="1">
                <a:latin typeface="Bookman Old Style" panose="02050604050505020204" pitchFamily="18" charset="0"/>
              </a:rPr>
              <a:t>and fait</a:t>
            </a:r>
            <a:r>
              <a:rPr lang="en-US" sz="2400" b="1">
                <a:solidFill>
                  <a:schemeClr val="bg1"/>
                </a:solidFill>
                <a:latin typeface="Bookman Old Style" panose="02050604050505020204" pitchFamily="18" charset="0"/>
              </a:rPr>
              <a:t>hlessness; the embl</a:t>
            </a:r>
            <a:r>
              <a:rPr lang="en-US" sz="2400" b="1">
                <a:latin typeface="Bookman Old Style" panose="02050604050505020204" pitchFamily="18" charset="0"/>
              </a:rPr>
              <a:t>em of </a:t>
            </a:r>
            <a:r>
              <a:rPr lang="en-US" sz="2400" b="1">
                <a:solidFill>
                  <a:schemeClr val="bg1"/>
                </a:solidFill>
                <a:latin typeface="Bookman Old Style" panose="02050604050505020204" pitchFamily="18" charset="0"/>
              </a:rPr>
              <a:t>deceived lovers </a:t>
            </a:r>
          </a:p>
        </p:txBody>
      </p:sp>
      <p:pic>
        <p:nvPicPr>
          <p:cNvPr id="3" name="Picture 2" descr="File:Fennel flowers J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256" y="3341944"/>
            <a:ext cx="4759544" cy="3272186"/>
          </a:xfrm>
          <a:prstGeom prst="rect">
            <a:avLst/>
          </a:prstGeom>
          <a:effectLst>
            <a:outerShdw blurRad="342900" dist="50800" dir="5400000" algn="ctr" rotWithShape="0">
              <a:srgbClr val="000000"/>
            </a:outerShdw>
          </a:effectLst>
        </p:spPr>
      </p:pic>
      <p:sp>
        <p:nvSpPr>
          <p:cNvPr id="8" name="TextBox 7"/>
          <p:cNvSpPr txBox="1"/>
          <p:nvPr/>
        </p:nvSpPr>
        <p:spPr>
          <a:xfrm>
            <a:off x="544721" y="2313433"/>
            <a:ext cx="5634407" cy="1631216"/>
          </a:xfrm>
          <a:prstGeom prst="rect">
            <a:avLst/>
          </a:prstGeom>
          <a:noFill/>
        </p:spPr>
        <p:txBody>
          <a:bodyPr wrap="square" rtlCol="0">
            <a:spAutoFit/>
          </a:bodyPr>
          <a:lstStyle/>
          <a:p>
            <a:pPr marL="285750" indent="-285750">
              <a:buFont typeface="Arial" panose="020B0604020202020204" pitchFamily="34" charset="0"/>
              <a:buChar char="•"/>
            </a:pPr>
            <a:r>
              <a:rPr lang="en-US" sz="2000" b="1">
                <a:latin typeface="Bookman Old Style" panose="02050604050505020204" pitchFamily="18" charset="0"/>
              </a:rPr>
              <a:t>“Sow fennel, sow sorrow.”</a:t>
            </a:r>
          </a:p>
          <a:p>
            <a:pPr marL="285750" indent="-285750">
              <a:buFont typeface="Arial" panose="020B0604020202020204" pitchFamily="34" charset="0"/>
              <a:buChar char="•"/>
            </a:pPr>
            <a:r>
              <a:rPr lang="en-US" sz="2000" b="1">
                <a:latin typeface="Bookman Old Style" panose="02050604050505020204" pitchFamily="18" charset="0"/>
              </a:rPr>
              <a:t>Claudius loved to be flattered, so he would view the fennel first as flattery.  </a:t>
            </a:r>
            <a:r>
              <a:rPr lang="en-US" sz="2000" b="1">
                <a:solidFill>
                  <a:schemeClr val="bg1"/>
                </a:solidFill>
                <a:latin typeface="Bookman Old Style" panose="02050604050505020204" pitchFamily="18" charset="0"/>
              </a:rPr>
              <a:t>Combined with Columbine, however</a:t>
            </a:r>
            <a:r>
              <a:rPr lang="en-US" sz="2000" b="1">
                <a:latin typeface="Bookman Old Style" panose="02050604050505020204" pitchFamily="18" charset="0"/>
              </a:rPr>
              <a:t>, is </a:t>
            </a:r>
            <a:r>
              <a:rPr lang="en-US" sz="2000" b="1">
                <a:solidFill>
                  <a:schemeClr val="bg1"/>
                </a:solidFill>
                <a:latin typeface="Bookman Old Style" panose="02050604050505020204" pitchFamily="18" charset="0"/>
              </a:rPr>
              <a:t>a different story …</a:t>
            </a:r>
          </a:p>
        </p:txBody>
      </p:sp>
      <p:sp>
        <p:nvSpPr>
          <p:cNvPr id="9" name="TextBox 8"/>
          <p:cNvSpPr txBox="1"/>
          <p:nvPr/>
        </p:nvSpPr>
        <p:spPr>
          <a:xfrm>
            <a:off x="334621" y="4463781"/>
            <a:ext cx="6054606" cy="1631216"/>
          </a:xfrm>
          <a:prstGeom prst="rect">
            <a:avLst/>
          </a:prstGeom>
          <a:noFill/>
        </p:spPr>
        <p:txBody>
          <a:bodyPr wrap="square" rtlCol="0">
            <a:spAutoFit/>
          </a:bodyPr>
          <a:lstStyle/>
          <a:p>
            <a:r>
              <a:rPr lang="en-US" sz="2000" b="1">
                <a:latin typeface="Bookman Old Style" panose="02050604050505020204" pitchFamily="18" charset="0"/>
              </a:rPr>
              <a:t>Sha</a:t>
            </a:r>
            <a:r>
              <a:rPr lang="en-US" sz="2000" b="1">
                <a:solidFill>
                  <a:schemeClr val="bg1"/>
                </a:solidFill>
                <a:latin typeface="Bookman Old Style" panose="02050604050505020204" pitchFamily="18" charset="0"/>
              </a:rPr>
              <a:t>kespeare’s audience would have kno</a:t>
            </a:r>
            <a:r>
              <a:rPr lang="en-US" sz="2000" b="1">
                <a:latin typeface="Bookman Old Style" panose="02050604050505020204" pitchFamily="18" charset="0"/>
              </a:rPr>
              <a:t>wn</a:t>
            </a:r>
            <a:r>
              <a:rPr lang="en-US" sz="2000" b="1">
                <a:solidFill>
                  <a:schemeClr val="bg1"/>
                </a:solidFill>
                <a:latin typeface="Bookman Old Style" panose="02050604050505020204" pitchFamily="18" charset="0"/>
              </a:rPr>
              <a:t> </a:t>
            </a:r>
            <a:r>
              <a:rPr lang="en-US" sz="2000" b="1">
                <a:latin typeface="Bookman Old Style" panose="02050604050505020204" pitchFamily="18" charset="0"/>
              </a:rPr>
              <a:t>the</a:t>
            </a:r>
            <a:r>
              <a:rPr lang="en-US" sz="2000" b="1">
                <a:solidFill>
                  <a:schemeClr val="bg1"/>
                </a:solidFill>
                <a:latin typeface="Bookman Old Style" panose="02050604050505020204" pitchFamily="18" charset="0"/>
              </a:rPr>
              <a:t> fennel to mean flattery and the </a:t>
            </a:r>
            <a:r>
              <a:rPr lang="en-US" sz="2000" b="1">
                <a:latin typeface="Bookman Old Style" panose="02050604050505020204" pitchFamily="18" charset="0"/>
              </a:rPr>
              <a:t>colu</a:t>
            </a:r>
            <a:r>
              <a:rPr lang="en-US" sz="2000" b="1">
                <a:solidFill>
                  <a:schemeClr val="bg1"/>
                </a:solidFill>
                <a:latin typeface="Bookman Old Style" panose="02050604050505020204" pitchFamily="18" charset="0"/>
              </a:rPr>
              <a:t>mbine to mean adultery and foolish</a:t>
            </a:r>
            <a:r>
              <a:rPr lang="en-US" sz="2000" b="1">
                <a:latin typeface="Bookman Old Style" panose="02050604050505020204" pitchFamily="18" charset="0"/>
              </a:rPr>
              <a:t>ness</a:t>
            </a:r>
            <a:r>
              <a:rPr lang="en-US" sz="2000" b="1">
                <a:solidFill>
                  <a:schemeClr val="bg1"/>
                </a:solidFill>
                <a:latin typeface="Bookman Old Style" panose="02050604050505020204" pitchFamily="18" charset="0"/>
              </a:rPr>
              <a:t> </a:t>
            </a:r>
            <a:r>
              <a:rPr lang="en-US" sz="2000" b="1">
                <a:latin typeface="Bookman Old Style" panose="02050604050505020204" pitchFamily="18" charset="0"/>
              </a:rPr>
              <a:t>bec</a:t>
            </a:r>
            <a:r>
              <a:rPr lang="en-US" sz="2000" b="1">
                <a:solidFill>
                  <a:schemeClr val="bg1"/>
                </a:solidFill>
                <a:latin typeface="Bookman Old Style" panose="02050604050505020204" pitchFamily="18" charset="0"/>
              </a:rPr>
              <a:t>ause of the order of the gifts.  Also, </a:t>
            </a:r>
            <a:r>
              <a:rPr lang="en-US" sz="2000" b="1">
                <a:latin typeface="Bookman Old Style" panose="02050604050505020204" pitchFamily="18" charset="0"/>
              </a:rPr>
              <a:t>fen</a:t>
            </a:r>
            <a:r>
              <a:rPr lang="en-US" sz="2000" b="1">
                <a:solidFill>
                  <a:schemeClr val="bg1"/>
                </a:solidFill>
                <a:latin typeface="Bookman Old Style" panose="02050604050505020204" pitchFamily="18" charset="0"/>
              </a:rPr>
              <a:t>nel would wilt quickly once picked.  </a:t>
            </a:r>
          </a:p>
        </p:txBody>
      </p:sp>
      <p:sp>
        <p:nvSpPr>
          <p:cNvPr id="6" name="TextBox 5"/>
          <p:cNvSpPr txBox="1"/>
          <p:nvPr/>
        </p:nvSpPr>
        <p:spPr>
          <a:xfrm>
            <a:off x="332508" y="1482436"/>
            <a:ext cx="5086985" cy="830997"/>
          </a:xfrm>
          <a:prstGeom prst="rect">
            <a:avLst/>
          </a:prstGeom>
          <a:noFill/>
        </p:spPr>
        <p:txBody>
          <a:bodyPr wrap="square" rtlCol="0">
            <a:spAutoFit/>
          </a:bodyPr>
          <a:lstStyle/>
          <a:p>
            <a:r>
              <a:rPr lang="en-US" sz="2400" b="1">
                <a:latin typeface="Bookman Old Style" panose="02050604050505020204" pitchFamily="18" charset="0"/>
              </a:rPr>
              <a:t>Fennel: the symbol of flattery and deceit </a:t>
            </a:r>
          </a:p>
        </p:txBody>
      </p:sp>
      <p:sp>
        <p:nvSpPr>
          <p:cNvPr id="2" name="Rectangle 1"/>
          <p:cNvSpPr/>
          <p:nvPr/>
        </p:nvSpPr>
        <p:spPr>
          <a:xfrm>
            <a:off x="928256" y="266719"/>
            <a:ext cx="10501745" cy="1569660"/>
          </a:xfrm>
          <a:prstGeom prst="rect">
            <a:avLst/>
          </a:prstGeom>
        </p:spPr>
        <p:txBody>
          <a:bodyPr wrap="square">
            <a:spAutoFit/>
          </a:bodyPr>
          <a:lstStyle/>
          <a:p>
            <a:r>
              <a:rPr lang="en-US" sz="4800">
                <a:latin typeface="Ravie" panose="04040805050809020602" pitchFamily="82" charset="0"/>
              </a:rPr>
              <a:t>Flower Symbolism—</a:t>
            </a:r>
          </a:p>
          <a:p>
            <a:r>
              <a:rPr lang="en-US" sz="4800">
                <a:latin typeface="Ravie" panose="04040805050809020602" pitchFamily="82" charset="0"/>
              </a:rPr>
              <a:t>                      To Claudius  </a:t>
            </a:r>
          </a:p>
        </p:txBody>
      </p:sp>
      <p:sp>
        <p:nvSpPr>
          <p:cNvPr id="11" name="TextBox 10"/>
          <p:cNvSpPr txBox="1"/>
          <p:nvPr/>
        </p:nvSpPr>
        <p:spPr>
          <a:xfrm>
            <a:off x="6770649" y="5841209"/>
            <a:ext cx="5153890" cy="830997"/>
          </a:xfrm>
          <a:prstGeom prst="rect">
            <a:avLst/>
          </a:prstGeom>
          <a:noFill/>
        </p:spPr>
        <p:txBody>
          <a:bodyPr wrap="square" rtlCol="0">
            <a:spAutoFit/>
          </a:bodyPr>
          <a:lstStyle/>
          <a:p>
            <a:r>
              <a:rPr lang="en-US" sz="2400" b="1">
                <a:latin typeface="Bookman Old Style" panose="02050604050505020204" pitchFamily="18" charset="0"/>
              </a:rPr>
              <a:t>What risk does Ophelia take here? </a:t>
            </a:r>
          </a:p>
        </p:txBody>
      </p:sp>
    </p:spTree>
    <p:extLst>
      <p:ext uri="{BB962C8B-B14F-4D97-AF65-F5344CB8AC3E}">
        <p14:creationId xmlns:p14="http://schemas.microsoft.com/office/powerpoint/2010/main" val="1739965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6000" b="-6000"/>
          </a:stretch>
        </a:blipFill>
        <a:effectLst/>
      </p:bgPr>
    </p:bg>
    <p:spTree>
      <p:nvGrpSpPr>
        <p:cNvPr id="1" name=""/>
        <p:cNvGrpSpPr/>
        <p:nvPr/>
      </p:nvGrpSpPr>
      <p:grpSpPr>
        <a:xfrm>
          <a:off x="0" y="0"/>
          <a:ext cx="0" cy="0"/>
          <a:chOff x="0" y="0"/>
          <a:chExt cx="0" cy="0"/>
        </a:xfrm>
      </p:grpSpPr>
      <p:pic>
        <p:nvPicPr>
          <p:cNvPr id="4" name="Picture 3" descr="Hamlet - Southeast Missouri State Univers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672" y="1721447"/>
            <a:ext cx="5476875" cy="4505325"/>
          </a:xfrm>
          <a:prstGeom prst="rect">
            <a:avLst/>
          </a:prstGeom>
          <a:ln w="12700">
            <a:solidFill>
              <a:schemeClr val="tx1"/>
            </a:solidFill>
          </a:ln>
          <a:effectLst>
            <a:outerShdw blurRad="800100" dist="50800" dir="5400000" algn="ctr" rotWithShape="0">
              <a:srgbClr val="000000"/>
            </a:outerShdw>
          </a:effectLst>
        </p:spPr>
      </p:pic>
      <p:sp>
        <p:nvSpPr>
          <p:cNvPr id="8" name="TextBox 7"/>
          <p:cNvSpPr txBox="1"/>
          <p:nvPr/>
        </p:nvSpPr>
        <p:spPr>
          <a:xfrm>
            <a:off x="595745" y="3052627"/>
            <a:ext cx="5634407" cy="3477875"/>
          </a:xfrm>
          <a:prstGeom prst="rect">
            <a:avLst/>
          </a:prstGeom>
          <a:noFill/>
        </p:spPr>
        <p:txBody>
          <a:bodyPr wrap="square" rtlCol="0" anchor="t">
            <a:spAutoFit/>
          </a:bodyPr>
          <a:lstStyle/>
          <a:p>
            <a:pPr marL="285750" indent="-285750">
              <a:buFont typeface="Arial" panose="020B0604020202020204" pitchFamily="34" charset="0"/>
              <a:buChar char="•"/>
            </a:pPr>
            <a:r>
              <a:rPr lang="en-US" sz="2000" b="1">
                <a:solidFill>
                  <a:schemeClr val="bg1"/>
                </a:solidFill>
                <a:latin typeface="Bookman Old Style"/>
              </a:rPr>
              <a:t>Rue is very bitter</a:t>
            </a:r>
          </a:p>
          <a:p>
            <a:pPr marL="285750" indent="-285750">
              <a:buFont typeface="Arial" panose="020B0604020202020204" pitchFamily="34" charset="0"/>
              <a:buChar char="•"/>
            </a:pPr>
            <a:r>
              <a:rPr lang="en-US" sz="2000" b="1">
                <a:solidFill>
                  <a:schemeClr val="bg1"/>
                </a:solidFill>
                <a:latin typeface="Bookman Old Style"/>
              </a:rPr>
              <a:t>Ophelia walks over to the queen and says, “There’s rue for you, and here’s some for me.  We may call it herb of grace a Sundays.  O, you must wear your rue with a difference.”</a:t>
            </a:r>
          </a:p>
          <a:p>
            <a:pPr marL="285750" indent="-285750">
              <a:buFont typeface="Arial" panose="020B0604020202020204" pitchFamily="34" charset="0"/>
              <a:buChar char="•"/>
            </a:pPr>
            <a:r>
              <a:rPr lang="en-US" sz="2000" b="1">
                <a:solidFill>
                  <a:schemeClr val="bg1"/>
                </a:solidFill>
                <a:latin typeface="Bookman Old Style" panose="02050604050505020204" pitchFamily="18" charset="0"/>
              </a:rPr>
              <a:t>Rue was used to induce abortions in its day, which is why it was tied with adultery.</a:t>
            </a:r>
          </a:p>
          <a:p>
            <a:pPr marL="285750" indent="-285750">
              <a:buFont typeface="Arial" panose="020B0604020202020204" pitchFamily="34" charset="0"/>
              <a:buChar char="•"/>
            </a:pPr>
            <a:r>
              <a:rPr lang="en-US" sz="2000" b="1">
                <a:solidFill>
                  <a:schemeClr val="bg1"/>
                </a:solidFill>
                <a:latin typeface="Bookman Old Style"/>
              </a:rPr>
              <a:t>Ophelia insults the king and queen to their faces in front of witnesses </a:t>
            </a:r>
            <a:endParaRPr lang="en-US" sz="2000" b="1">
              <a:solidFill>
                <a:schemeClr val="bg1"/>
              </a:solidFill>
              <a:latin typeface="Bookman Old Style" panose="02050604050505020204" pitchFamily="18" charset="0"/>
            </a:endParaRPr>
          </a:p>
        </p:txBody>
      </p:sp>
      <p:sp>
        <p:nvSpPr>
          <p:cNvPr id="6" name="TextBox 5"/>
          <p:cNvSpPr txBox="1"/>
          <p:nvPr/>
        </p:nvSpPr>
        <p:spPr>
          <a:xfrm>
            <a:off x="595745" y="2016426"/>
            <a:ext cx="11083637" cy="830997"/>
          </a:xfrm>
          <a:prstGeom prst="rect">
            <a:avLst/>
          </a:prstGeom>
          <a:noFill/>
        </p:spPr>
        <p:txBody>
          <a:bodyPr wrap="square" rtlCol="0">
            <a:spAutoFit/>
          </a:bodyPr>
          <a:lstStyle/>
          <a:p>
            <a:r>
              <a:rPr lang="en-US" sz="2400" b="1">
                <a:solidFill>
                  <a:schemeClr val="bg1"/>
                </a:solidFill>
                <a:latin typeface="Bookman Old Style" panose="02050604050505020204" pitchFamily="18" charset="0"/>
              </a:rPr>
              <a:t>Rue: the symbol of adultery; the </a:t>
            </a:r>
            <a:r>
              <a:rPr lang="en-US" sz="2400" b="1">
                <a:latin typeface="Bookman Old Style" panose="02050604050505020204" pitchFamily="18" charset="0"/>
              </a:rPr>
              <a:t>symbol for genuine repentance of </a:t>
            </a:r>
            <a:r>
              <a:rPr lang="en-US" sz="2400" b="1">
                <a:solidFill>
                  <a:schemeClr val="bg1"/>
                </a:solidFill>
                <a:latin typeface="Bookman Old Style" panose="02050604050505020204" pitchFamily="18" charset="0"/>
              </a:rPr>
              <a:t>all transgressions for women; the </a:t>
            </a:r>
            <a:r>
              <a:rPr lang="en-US" sz="2400" b="1">
                <a:latin typeface="Bookman Old Style" panose="02050604050505020204" pitchFamily="18" charset="0"/>
              </a:rPr>
              <a:t>symbol for everlasting suffering </a:t>
            </a:r>
          </a:p>
        </p:txBody>
      </p:sp>
      <p:sp>
        <p:nvSpPr>
          <p:cNvPr id="2" name="Rectangle 1"/>
          <p:cNvSpPr/>
          <p:nvPr/>
        </p:nvSpPr>
        <p:spPr>
          <a:xfrm>
            <a:off x="1175222" y="104678"/>
            <a:ext cx="10501745" cy="1569660"/>
          </a:xfrm>
          <a:prstGeom prst="rect">
            <a:avLst/>
          </a:prstGeom>
        </p:spPr>
        <p:txBody>
          <a:bodyPr wrap="square">
            <a:spAutoFit/>
          </a:bodyPr>
          <a:lstStyle/>
          <a:p>
            <a:r>
              <a:rPr lang="en-US" sz="4800">
                <a:latin typeface="Ravie" panose="04040805050809020602" pitchFamily="82" charset="0"/>
              </a:rPr>
              <a:t>Flower Symbolism—</a:t>
            </a:r>
          </a:p>
          <a:p>
            <a:r>
              <a:rPr lang="en-US" sz="4800">
                <a:latin typeface="Ravie" panose="04040805050809020602" pitchFamily="82" charset="0"/>
              </a:rPr>
              <a:t>                     To Gertrude   </a:t>
            </a:r>
          </a:p>
        </p:txBody>
      </p:sp>
      <p:pic>
        <p:nvPicPr>
          <p:cNvPr id="5" name="Picture 4" descr="Ruta graveolens - Wikipedi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5781" y="3052627"/>
            <a:ext cx="4442546" cy="3331910"/>
          </a:xfrm>
          <a:prstGeom prst="ellipse">
            <a:avLst/>
          </a:prstGeom>
          <a:ln>
            <a:noFill/>
          </a:ln>
          <a:effectLst>
            <a:softEdge rad="112500"/>
          </a:effectLst>
        </p:spPr>
      </p:pic>
    </p:spTree>
    <p:extLst>
      <p:ext uri="{BB962C8B-B14F-4D97-AF65-F5344CB8AC3E}">
        <p14:creationId xmlns:p14="http://schemas.microsoft.com/office/powerpoint/2010/main" val="32392901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4164"/>
            <a:ext cx="12191999" cy="1569660"/>
          </a:xfrm>
          <a:prstGeom prst="rect">
            <a:avLst/>
          </a:prstGeom>
        </p:spPr>
        <p:txBody>
          <a:bodyPr wrap="square">
            <a:spAutoFit/>
          </a:bodyPr>
          <a:lstStyle/>
          <a:p>
            <a:pPr algn="ctr"/>
            <a:r>
              <a:rPr lang="en-US" sz="4800">
                <a:latin typeface="Ravie" panose="04040805050809020602" pitchFamily="82" charset="0"/>
              </a:rPr>
              <a:t>Flower Symbolism</a:t>
            </a:r>
          </a:p>
          <a:p>
            <a:r>
              <a:rPr lang="en-US" sz="4800">
                <a:latin typeface="Ravie" panose="04040805050809020602" pitchFamily="82" charset="0"/>
              </a:rPr>
              <a:t>                     </a:t>
            </a:r>
          </a:p>
        </p:txBody>
      </p:sp>
      <p:pic>
        <p:nvPicPr>
          <p:cNvPr id="3" name="Picture 2" descr="A Good Year for Daisi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35" y="1188523"/>
            <a:ext cx="5177149" cy="5173413"/>
          </a:xfrm>
          <a:prstGeom prst="rect">
            <a:avLst/>
          </a:prstGeom>
          <a:ln w="38100">
            <a:solidFill>
              <a:schemeClr val="accent4"/>
            </a:solidFill>
          </a:ln>
        </p:spPr>
      </p:pic>
      <p:pic>
        <p:nvPicPr>
          <p:cNvPr id="7" name="Picture 6" descr="Amélias de Salto: Julho 20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4804" y="1358513"/>
            <a:ext cx="6444574" cy="4833431"/>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449173" y="1513070"/>
            <a:ext cx="4488872" cy="4524315"/>
          </a:xfrm>
          <a:prstGeom prst="rect">
            <a:avLst/>
          </a:prstGeom>
          <a:noFill/>
        </p:spPr>
        <p:txBody>
          <a:bodyPr wrap="square" rtlCol="0">
            <a:spAutoFit/>
          </a:bodyPr>
          <a:lstStyle/>
          <a:p>
            <a:r>
              <a:rPr lang="en-US" sz="2400">
                <a:latin typeface="Bookman Old Style" panose="02050604050505020204" pitchFamily="18" charset="0"/>
              </a:rPr>
              <a:t>Daisy: the symbol for innocence</a:t>
            </a:r>
          </a:p>
          <a:p>
            <a:pPr marL="285750" indent="-285750">
              <a:buFont typeface="Arial" panose="020B0604020202020204" pitchFamily="34" charset="0"/>
              <a:buChar char="•"/>
            </a:pPr>
            <a:r>
              <a:rPr lang="en-US" sz="2400">
                <a:latin typeface="Bookman Old Style" panose="02050604050505020204" pitchFamily="18" charset="0"/>
              </a:rPr>
              <a:t>What does Ophelia do with the daisy?  What could it mean?</a:t>
            </a:r>
          </a:p>
          <a:p>
            <a:pPr marL="285750" indent="-285750">
              <a:buFont typeface="Arial" panose="020B0604020202020204" pitchFamily="34" charset="0"/>
              <a:buChar char="•"/>
            </a:pPr>
            <a:r>
              <a:rPr lang="en-US" sz="2400">
                <a:latin typeface="Bookman Old Style" panose="02050604050505020204" pitchFamily="18" charset="0"/>
              </a:rPr>
              <a:t>Ophelia then sees a daisy and says, “There’s a daisy.”  She picks it up, looks sadly, and then puts it back.  In effect she is saying, “There is no innocence here.”  </a:t>
            </a:r>
          </a:p>
        </p:txBody>
      </p:sp>
      <p:sp>
        <p:nvSpPr>
          <p:cNvPr id="10" name="TextBox 9"/>
          <p:cNvSpPr txBox="1"/>
          <p:nvPr/>
        </p:nvSpPr>
        <p:spPr>
          <a:xfrm>
            <a:off x="6317673" y="1852294"/>
            <a:ext cx="5347855" cy="4339650"/>
          </a:xfrm>
          <a:prstGeom prst="rect">
            <a:avLst/>
          </a:prstGeom>
          <a:noFill/>
        </p:spPr>
        <p:txBody>
          <a:bodyPr wrap="square" rtlCol="0">
            <a:spAutoFit/>
          </a:bodyPr>
          <a:lstStyle/>
          <a:p>
            <a:r>
              <a:rPr lang="en-US" sz="2400" b="1">
                <a:solidFill>
                  <a:schemeClr val="bg1"/>
                </a:solidFill>
                <a:latin typeface="Bookman Old Style" panose="02050604050505020204" pitchFamily="18" charset="0"/>
              </a:rPr>
              <a:t>Violet: the symbol for faithfulness or fidelity</a:t>
            </a:r>
          </a:p>
          <a:p>
            <a:pPr marL="285750" indent="-285750">
              <a:buFont typeface="Arial" panose="020B0604020202020204" pitchFamily="34" charset="0"/>
              <a:buChar char="•"/>
            </a:pPr>
            <a:r>
              <a:rPr lang="en-US" sz="2400" b="1">
                <a:solidFill>
                  <a:schemeClr val="bg1"/>
                </a:solidFill>
                <a:latin typeface="Bookman Old Style" panose="02050604050505020204" pitchFamily="18" charset="0"/>
              </a:rPr>
              <a:t>Then Ophelia says, “I would give you some violets, but they wither’d all when my father died.”</a:t>
            </a:r>
          </a:p>
          <a:p>
            <a:pPr marL="285750" indent="-285750">
              <a:buFont typeface="Arial" panose="020B0604020202020204" pitchFamily="34" charset="0"/>
              <a:buChar char="•"/>
            </a:pPr>
            <a:r>
              <a:rPr lang="en-US" sz="2400" b="1">
                <a:solidFill>
                  <a:schemeClr val="bg1"/>
                </a:solidFill>
                <a:latin typeface="Bookman Old Style" panose="02050604050505020204" pitchFamily="18" charset="0"/>
              </a:rPr>
              <a:t>So what is she telling the king and queen?</a:t>
            </a:r>
          </a:p>
          <a:p>
            <a:pPr marL="285750" indent="-285750">
              <a:buFont typeface="Arial" panose="020B0604020202020204" pitchFamily="34" charset="0"/>
              <a:buChar char="•"/>
            </a:pPr>
            <a:r>
              <a:rPr lang="en-US" sz="2400" b="1">
                <a:solidFill>
                  <a:schemeClr val="bg1"/>
                </a:solidFill>
                <a:latin typeface="Bookman Old Style" panose="02050604050505020204" pitchFamily="18" charset="0"/>
              </a:rPr>
              <a:t>What is she saying about their faithfulness and integrity?</a:t>
            </a:r>
          </a:p>
          <a:p>
            <a:pPr marL="285750" indent="-285750">
              <a:buFont typeface="Arial" panose="020B0604020202020204" pitchFamily="34" charset="0"/>
              <a:buChar char="•"/>
            </a:pPr>
            <a:endParaRPr lang="en-US">
              <a:solidFill>
                <a:schemeClr val="bg1"/>
              </a:solidFill>
            </a:endParaRPr>
          </a:p>
          <a:p>
            <a:pPr marL="285750" indent="-285750">
              <a:buFont typeface="Arial" panose="020B0604020202020204" pitchFamily="34" charset="0"/>
              <a:buChar char="•"/>
            </a:pPr>
            <a:endParaRPr lang="en-US">
              <a:solidFill>
                <a:schemeClr val="bg1"/>
              </a:solidFill>
            </a:endParaRPr>
          </a:p>
        </p:txBody>
      </p:sp>
    </p:spTree>
    <p:extLst>
      <p:ext uri="{BB962C8B-B14F-4D97-AF65-F5344CB8AC3E}">
        <p14:creationId xmlns:p14="http://schemas.microsoft.com/office/powerpoint/2010/main" val="20818090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B2911">
            <a:alpha val="54000"/>
          </a:srgbClr>
        </a:solidFill>
        <a:effectLst/>
      </p:bgPr>
    </p:bg>
    <p:spTree>
      <p:nvGrpSpPr>
        <p:cNvPr id="1" name=""/>
        <p:cNvGrpSpPr/>
        <p:nvPr/>
      </p:nvGrpSpPr>
      <p:grpSpPr>
        <a:xfrm>
          <a:off x="0" y="0"/>
          <a:ext cx="0" cy="0"/>
          <a:chOff x="0" y="0"/>
          <a:chExt cx="0" cy="0"/>
        </a:xfrm>
      </p:grpSpPr>
      <p:sp>
        <p:nvSpPr>
          <p:cNvPr id="6" name="TextBox 5"/>
          <p:cNvSpPr txBox="1"/>
          <p:nvPr/>
        </p:nvSpPr>
        <p:spPr>
          <a:xfrm>
            <a:off x="969818" y="380658"/>
            <a:ext cx="6192982" cy="175432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5400" b="1">
                <a:solidFill>
                  <a:schemeClr val="tx1"/>
                </a:solidFill>
                <a:latin typeface="Bookman Old Style" panose="02050604050505020204" pitchFamily="18" charset="0"/>
                <a:cs typeface="Mongolian Baiti" panose="03000500000000000000" pitchFamily="66" charset="0"/>
              </a:rPr>
              <a:t>Ophelia’s Bouquet </a:t>
            </a:r>
          </a:p>
        </p:txBody>
      </p:sp>
      <p:pic>
        <p:nvPicPr>
          <p:cNvPr id="7" name="Picture 6" descr="The History of Pretty: Ophelia, the girl who just couldn’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8906">
            <a:off x="7544963" y="947519"/>
            <a:ext cx="3691074" cy="52945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p:cNvSpPr txBox="1"/>
          <p:nvPr/>
        </p:nvSpPr>
        <p:spPr>
          <a:xfrm>
            <a:off x="1151186" y="2456795"/>
            <a:ext cx="5830246" cy="4401205"/>
          </a:xfrm>
          <a:prstGeom prst="rect">
            <a:avLst/>
          </a:prstGeom>
          <a:noFill/>
        </p:spPr>
        <p:txBody>
          <a:bodyPr wrap="square" rtlCol="0">
            <a:spAutoFit/>
          </a:bodyPr>
          <a:lstStyle/>
          <a:p>
            <a:pPr marL="285750" indent="-285750">
              <a:buFont typeface="Arial" panose="020B0604020202020204" pitchFamily="34" charset="0"/>
              <a:buChar char="•"/>
            </a:pPr>
            <a:r>
              <a:rPr lang="en-US" sz="4000" b="1">
                <a:solidFill>
                  <a:schemeClr val="bg1"/>
                </a:solidFill>
                <a:latin typeface="Bookman Old Style" panose="02050604050505020204" pitchFamily="18" charset="0"/>
              </a:rPr>
              <a:t>What truths does Ophelia reveal through her gifts?</a:t>
            </a:r>
          </a:p>
          <a:p>
            <a:pPr marL="285750" indent="-285750">
              <a:buFont typeface="Arial" panose="020B0604020202020204" pitchFamily="34" charset="0"/>
              <a:buChar char="•"/>
            </a:pPr>
            <a:r>
              <a:rPr lang="en-US" sz="4000" b="1">
                <a:solidFill>
                  <a:schemeClr val="bg1"/>
                </a:solidFill>
                <a:latin typeface="Bookman Old Style" panose="02050604050505020204" pitchFamily="18" charset="0"/>
              </a:rPr>
              <a:t>How might this affect the outcome of the play?</a:t>
            </a:r>
          </a:p>
          <a:p>
            <a:endParaRPr lang="en-US" sz="4000" b="1">
              <a:latin typeface="Bookman Old Style" panose="02050604050505020204" pitchFamily="18" charset="0"/>
            </a:endParaRPr>
          </a:p>
        </p:txBody>
      </p:sp>
    </p:spTree>
    <p:extLst>
      <p:ext uri="{BB962C8B-B14F-4D97-AF65-F5344CB8AC3E}">
        <p14:creationId xmlns:p14="http://schemas.microsoft.com/office/powerpoint/2010/main" val="38503167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TotalTime>
  <Words>627</Words>
  <Application>Microsoft Office PowerPoint</Application>
  <PresentationFormat>Widescreen</PresentationFormat>
  <Paragraphs>62</Paragraphs>
  <Slides>13</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Bookman Old Style</vt:lpstr>
      <vt:lpstr>Calibri</vt:lpstr>
      <vt:lpstr>Calibri Light</vt:lpstr>
      <vt:lpstr>Mongolian Baiti</vt:lpstr>
      <vt:lpstr>Ravie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D. Livingston</dc:creator>
  <cp:lastModifiedBy>Margaret D. Livingston</cp:lastModifiedBy>
  <cp:revision>19</cp:revision>
  <dcterms:created xsi:type="dcterms:W3CDTF">2013-07-15T20:26:40Z</dcterms:created>
  <dcterms:modified xsi:type="dcterms:W3CDTF">2019-08-29T11:49:41Z</dcterms:modified>
</cp:coreProperties>
</file>