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90" r:id="rId3"/>
    <p:sldId id="268" r:id="rId4"/>
    <p:sldId id="260" r:id="rId5"/>
    <p:sldId id="262" r:id="rId6"/>
    <p:sldId id="263" r:id="rId7"/>
    <p:sldId id="264" r:id="rId8"/>
    <p:sldId id="265" r:id="rId9"/>
    <p:sldId id="258" r:id="rId10"/>
    <p:sldId id="280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66" r:id="rId19"/>
    <p:sldId id="267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1428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3221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2219" y="791332"/>
            <a:ext cx="377113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The</a:t>
            </a:r>
          </a:p>
          <a:p>
            <a:pPr algn="ctr"/>
            <a:r>
              <a:rPr lang="en-US" sz="6000" b="1" dirty="0" smtClean="0"/>
              <a:t>Lion King</a:t>
            </a:r>
          </a:p>
          <a:p>
            <a:pPr algn="ctr"/>
            <a:r>
              <a:rPr lang="en-US" sz="4000" b="1" dirty="0"/>
              <a:t>a</a:t>
            </a:r>
            <a:r>
              <a:rPr lang="en-US" sz="4000" b="1" dirty="0" smtClean="0"/>
              <a:t>s a </a:t>
            </a:r>
          </a:p>
          <a:p>
            <a:pPr algn="ctr"/>
            <a:r>
              <a:rPr lang="en-US" sz="4000" b="1" dirty="0"/>
              <a:t>r</a:t>
            </a:r>
            <a:r>
              <a:rPr lang="en-US" sz="4000" b="1" dirty="0" smtClean="0"/>
              <a:t>etelling of </a:t>
            </a:r>
          </a:p>
          <a:p>
            <a:pPr algn="ctr"/>
            <a:r>
              <a:rPr lang="en-US" sz="4000" b="1" dirty="0" smtClean="0"/>
              <a:t>William</a:t>
            </a:r>
          </a:p>
          <a:p>
            <a:pPr algn="ctr"/>
            <a:r>
              <a:rPr lang="en-US" sz="4000" b="1" dirty="0" smtClean="0"/>
              <a:t>Shakespeare’s</a:t>
            </a:r>
          </a:p>
          <a:p>
            <a:pPr algn="ctr"/>
            <a:r>
              <a:rPr lang="en-US" sz="6000" b="1" dirty="0" smtClean="0"/>
              <a:t>Hamlet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26571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11828"/>
          </a:xfrm>
        </p:spPr>
        <p:txBody>
          <a:bodyPr/>
          <a:lstStyle/>
          <a:p>
            <a:r>
              <a:rPr lang="en-US" b="1" u="sng" dirty="0" smtClean="0"/>
              <a:t>Common Themes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339" y="1600201"/>
            <a:ext cx="7405212" cy="4343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Justice</a:t>
            </a:r>
          </a:p>
          <a:p>
            <a:r>
              <a:rPr lang="en-US" sz="3600" b="1" dirty="0" smtClean="0"/>
              <a:t>Loyalty</a:t>
            </a:r>
          </a:p>
          <a:p>
            <a:r>
              <a:rPr lang="en-US" sz="3600" b="1" dirty="0" smtClean="0"/>
              <a:t>Relationships</a:t>
            </a:r>
          </a:p>
          <a:p>
            <a:r>
              <a:rPr lang="en-US" sz="3600" b="1" dirty="0" smtClean="0"/>
              <a:t>Tragedy</a:t>
            </a:r>
          </a:p>
          <a:p>
            <a:r>
              <a:rPr lang="en-US" sz="3600" b="1" dirty="0" smtClean="0"/>
              <a:t>Deceit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993" y="1277416"/>
            <a:ext cx="3395759" cy="540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29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11828"/>
          </a:xfrm>
        </p:spPr>
        <p:txBody>
          <a:bodyPr/>
          <a:lstStyle/>
          <a:p>
            <a:r>
              <a:rPr lang="en-US" b="1" u="sng" dirty="0" smtClean="0"/>
              <a:t>The Characters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70000"/>
            <a:ext cx="8042276" cy="5206999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Simba</a:t>
            </a:r>
            <a:r>
              <a:rPr lang="en-US" dirty="0" smtClean="0"/>
              <a:t> embodies Hamlet – both are the son of the king and rightful heir to the throne</a:t>
            </a:r>
          </a:p>
          <a:p>
            <a:r>
              <a:rPr lang="en-US" dirty="0" err="1" smtClean="0"/>
              <a:t>Mufasa</a:t>
            </a:r>
            <a:r>
              <a:rPr lang="en-US" dirty="0" smtClean="0"/>
              <a:t> can be compared to Hamlet Senior, who is killed by the uncle figure.</a:t>
            </a:r>
          </a:p>
          <a:p>
            <a:r>
              <a:rPr lang="en-US" dirty="0" smtClean="0"/>
              <a:t>Scar and Claudius are unpleasant, cold, evil uncles.</a:t>
            </a:r>
          </a:p>
          <a:p>
            <a:r>
              <a:rPr lang="en-US" dirty="0" smtClean="0"/>
              <a:t>Laertes, the henchman and right-hand man of Claudius, becomes in the movie, the Hyenas.</a:t>
            </a:r>
          </a:p>
          <a:p>
            <a:r>
              <a:rPr lang="en-US" dirty="0"/>
              <a:t>The hyenas collectively act as hero-worshipers to Scar, loyal subjects, and fellow doers-in-evil</a:t>
            </a:r>
          </a:p>
          <a:p>
            <a:r>
              <a:rPr lang="en-US" dirty="0"/>
              <a:t>Rosencrantz and </a:t>
            </a:r>
            <a:r>
              <a:rPr lang="en-US" dirty="0" err="1"/>
              <a:t>Guilderstern</a:t>
            </a:r>
            <a:r>
              <a:rPr lang="en-US" dirty="0"/>
              <a:t> are the comic reliefs in Hamlet, like </a:t>
            </a:r>
            <a:r>
              <a:rPr lang="en-US" dirty="0" err="1"/>
              <a:t>Timon</a:t>
            </a:r>
            <a:r>
              <a:rPr lang="en-US" dirty="0"/>
              <a:t> and </a:t>
            </a:r>
            <a:r>
              <a:rPr lang="en-US" dirty="0" err="1" smtClean="0"/>
              <a:t>Pumba</a:t>
            </a:r>
            <a:r>
              <a:rPr lang="en-US" dirty="0" smtClean="0"/>
              <a:t>, who live a care-free life.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0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11828"/>
          </a:xfrm>
        </p:spPr>
        <p:txBody>
          <a:bodyPr/>
          <a:lstStyle/>
          <a:p>
            <a:r>
              <a:rPr lang="en-US" b="1" u="sng" dirty="0" smtClean="0"/>
              <a:t>The Plot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70000"/>
            <a:ext cx="8042276" cy="5206999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 smtClean="0"/>
              <a:t>Hamlet </a:t>
            </a:r>
            <a:r>
              <a:rPr lang="en-US" sz="3600" dirty="0"/>
              <a:t>and </a:t>
            </a:r>
            <a:r>
              <a:rPr lang="en-US" sz="3600" dirty="0" err="1"/>
              <a:t>Simba</a:t>
            </a:r>
            <a:r>
              <a:rPr lang="en-US" sz="3600" dirty="0"/>
              <a:t> are both betrayed by their uncles whom murder their fathers in order to fulfill their own ambitions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Both princes delay their decisions to seek vengeance for their murdered fathers.</a:t>
            </a:r>
          </a:p>
          <a:p>
            <a:r>
              <a:rPr lang="en-US" sz="3600" dirty="0" smtClean="0"/>
              <a:t>Each prince runs from their responsibilities after the death of their respective fathers, although they both know what they must do deep inside.</a:t>
            </a:r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8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11828"/>
          </a:xfrm>
        </p:spPr>
        <p:txBody>
          <a:bodyPr/>
          <a:lstStyle/>
          <a:p>
            <a:r>
              <a:rPr lang="en-US" b="1" u="sng" dirty="0" smtClean="0"/>
              <a:t>The Plot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70000"/>
            <a:ext cx="8042276" cy="520699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err="1" smtClean="0"/>
              <a:t>Simba</a:t>
            </a:r>
            <a:r>
              <a:rPr lang="en-US" sz="3600" dirty="0" smtClean="0"/>
              <a:t> escapes reality by running away, while Hamlet escapes by faking madness</a:t>
            </a:r>
          </a:p>
          <a:p>
            <a:r>
              <a:rPr lang="en-US" sz="3600" dirty="0" smtClean="0"/>
              <a:t>Both </a:t>
            </a:r>
            <a:r>
              <a:rPr lang="en-US" sz="3600" dirty="0" err="1" smtClean="0"/>
              <a:t>Mufasa</a:t>
            </a:r>
            <a:r>
              <a:rPr lang="en-US" sz="3600" dirty="0" smtClean="0"/>
              <a:t> and Hamlet </a:t>
            </a:r>
            <a:r>
              <a:rPr lang="en-US" sz="3600" dirty="0" err="1" smtClean="0"/>
              <a:t>Sr</a:t>
            </a:r>
            <a:r>
              <a:rPr lang="en-US" sz="3600" dirty="0" smtClean="0"/>
              <a:t> become more than they were in death, encouraging their sons to avenge their deaths</a:t>
            </a:r>
          </a:p>
          <a:p>
            <a:r>
              <a:rPr lang="en-US" sz="3600" dirty="0" smtClean="0"/>
              <a:t>Meanwhile, Claudius/Scar has taken the throne, and married Hamlet/</a:t>
            </a:r>
            <a:r>
              <a:rPr lang="en-US" sz="3600" dirty="0" err="1" smtClean="0"/>
              <a:t>Simba’s</a:t>
            </a:r>
            <a:r>
              <a:rPr lang="en-US" sz="3600" dirty="0" smtClean="0"/>
              <a:t> mother</a:t>
            </a:r>
          </a:p>
          <a:p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3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11828"/>
          </a:xfrm>
        </p:spPr>
        <p:txBody>
          <a:bodyPr/>
          <a:lstStyle/>
          <a:p>
            <a:r>
              <a:rPr lang="en-US" b="1" u="sng" dirty="0" smtClean="0"/>
              <a:t>The Plot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70000"/>
            <a:ext cx="8042276" cy="5206999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Scar/Claudius exploits his new-found power and drives his kingdom to war</a:t>
            </a:r>
          </a:p>
          <a:p>
            <a:r>
              <a:rPr lang="en-US" sz="3600" dirty="0" smtClean="0"/>
              <a:t>Scar/Claudius admits that he killed </a:t>
            </a:r>
            <a:r>
              <a:rPr lang="en-US" sz="3600" dirty="0" err="1" smtClean="0"/>
              <a:t>Simba</a:t>
            </a:r>
            <a:r>
              <a:rPr lang="en-US" sz="3600" dirty="0" smtClean="0"/>
              <a:t>/Hamlet’s father (Though Claudius’s admission is an attempt to repent for his sin, but Scar admits it to boast of his cleverness)</a:t>
            </a:r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50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11828"/>
          </a:xfrm>
        </p:spPr>
        <p:txBody>
          <a:bodyPr/>
          <a:lstStyle/>
          <a:p>
            <a:r>
              <a:rPr lang="en-US" b="1" u="sng" dirty="0" smtClean="0"/>
              <a:t>The Plot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70000"/>
            <a:ext cx="8042276" cy="5206999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Pumbaa</a:t>
            </a:r>
            <a:r>
              <a:rPr lang="en-US" sz="3600" dirty="0" smtClean="0"/>
              <a:t> &amp; Simon (Rosencrantz &amp; </a:t>
            </a:r>
            <a:r>
              <a:rPr lang="en-US" sz="3600" dirty="0" err="1" smtClean="0"/>
              <a:t>Guilderstern</a:t>
            </a:r>
            <a:r>
              <a:rPr lang="en-US" sz="3600" dirty="0" smtClean="0"/>
              <a:t>) remind </a:t>
            </a:r>
            <a:r>
              <a:rPr lang="en-US" sz="3600" dirty="0" err="1" smtClean="0"/>
              <a:t>Simba</a:t>
            </a:r>
            <a:r>
              <a:rPr lang="en-US" sz="3600" dirty="0" smtClean="0"/>
              <a:t>/Hamlet of their responsibility to their father and kingdoms</a:t>
            </a:r>
          </a:p>
          <a:p>
            <a:r>
              <a:rPr lang="en-US" sz="3600" dirty="0" err="1" smtClean="0"/>
              <a:t>Sarabi</a:t>
            </a:r>
            <a:r>
              <a:rPr lang="en-US" sz="3600" dirty="0" smtClean="0"/>
              <a:t>/Gertrude are the queens, and it is their emotional connection to </a:t>
            </a:r>
            <a:r>
              <a:rPr lang="en-US" sz="3600" dirty="0" err="1" smtClean="0"/>
              <a:t>Simba</a:t>
            </a:r>
            <a:r>
              <a:rPr lang="en-US" sz="3600" dirty="0" smtClean="0"/>
              <a:t>/Hamlet that drive the story.</a:t>
            </a:r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60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11828"/>
          </a:xfrm>
        </p:spPr>
        <p:txBody>
          <a:bodyPr/>
          <a:lstStyle/>
          <a:p>
            <a:r>
              <a:rPr lang="en-US" b="1" u="sng" dirty="0" smtClean="0"/>
              <a:t>The Plot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70000"/>
            <a:ext cx="8042276" cy="52069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Hamlet is enraged by Gertrude’s marriage to Claudius, and </a:t>
            </a:r>
            <a:r>
              <a:rPr lang="en-US" sz="3600" dirty="0" err="1" smtClean="0"/>
              <a:t>Simba</a:t>
            </a:r>
            <a:r>
              <a:rPr lang="en-US" sz="3600" dirty="0" smtClean="0"/>
              <a:t> is reminded of his mother when </a:t>
            </a:r>
            <a:r>
              <a:rPr lang="en-US" sz="3600" dirty="0" err="1" smtClean="0"/>
              <a:t>Nala</a:t>
            </a:r>
            <a:r>
              <a:rPr lang="en-US" sz="3600" dirty="0" smtClean="0"/>
              <a:t> finds him.</a:t>
            </a:r>
          </a:p>
          <a:p>
            <a:r>
              <a:rPr lang="en-US" sz="3600" dirty="0" smtClean="0"/>
              <a:t>When </a:t>
            </a:r>
            <a:r>
              <a:rPr lang="en-US" sz="3600" dirty="0" err="1" smtClean="0"/>
              <a:t>Simba</a:t>
            </a:r>
            <a:r>
              <a:rPr lang="en-US" sz="3600" dirty="0" smtClean="0"/>
              <a:t> returns to Pride Rock, he is enraged at seeing how Scar is treating his mother, just as Hamlet is enraged at Claudius.</a:t>
            </a:r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13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11828"/>
          </a:xfrm>
        </p:spPr>
        <p:txBody>
          <a:bodyPr/>
          <a:lstStyle/>
          <a:p>
            <a:r>
              <a:rPr lang="en-US" b="1" u="sng" dirty="0" smtClean="0"/>
              <a:t>The Plot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70000"/>
            <a:ext cx="8042276" cy="52069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Both uncles die – </a:t>
            </a:r>
            <a:r>
              <a:rPr lang="en-US" sz="3600" dirty="0" err="1" smtClean="0"/>
              <a:t>Simba</a:t>
            </a:r>
            <a:r>
              <a:rPr lang="en-US" sz="3600" dirty="0" smtClean="0"/>
              <a:t> fights Scar, who ends up being killed by hyenas. Hamlet kills his uncle with a sword and poisoned wine</a:t>
            </a:r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7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7287"/>
          </a:xfrm>
        </p:spPr>
        <p:txBody>
          <a:bodyPr/>
          <a:lstStyle/>
          <a:p>
            <a:r>
              <a:rPr lang="en-US" b="1" u="sng" dirty="0" smtClean="0"/>
              <a:t>Dialogue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42515"/>
            <a:ext cx="8042276" cy="410108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Besides the similarities in characters and plot, dialogue in the Lion King echoes that in Hamlet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93529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751072"/>
          </a:xfrm>
        </p:spPr>
        <p:txBody>
          <a:bodyPr/>
          <a:lstStyle/>
          <a:p>
            <a:r>
              <a:rPr lang="en-US" b="1" u="sng" dirty="0" smtClean="0"/>
              <a:t>Act I, scene ii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58649"/>
            <a:ext cx="8042276" cy="554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“Correction: I </a:t>
            </a:r>
            <a:r>
              <a:rPr lang="en-US" sz="3600" b="1" i="1" dirty="0" smtClean="0"/>
              <a:t>know</a:t>
            </a:r>
            <a:r>
              <a:rPr lang="en-US" sz="3600" b="1" dirty="0" smtClean="0"/>
              <a:t> your father.”</a:t>
            </a:r>
            <a:endParaRPr lang="en-US" sz="36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9275" y="5796430"/>
            <a:ext cx="8042276" cy="983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600" b="1" dirty="0" smtClean="0"/>
              <a:t>Horatio: “I knew your father. These hands are not more like.”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265" y="1442098"/>
            <a:ext cx="3827512" cy="435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2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Lion King = Hamlet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05915"/>
            <a:ext cx="8042276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Yes, the Lion King can be seen as just a simplified retelling of William Shakespeare’s classic play Hamlet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724200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751072"/>
          </a:xfrm>
        </p:spPr>
        <p:txBody>
          <a:bodyPr/>
          <a:lstStyle/>
          <a:p>
            <a:r>
              <a:rPr lang="en-US" b="1" u="sng" dirty="0" smtClean="0"/>
              <a:t>Act I, scene v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58649"/>
            <a:ext cx="8042276" cy="554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err="1" smtClean="0"/>
              <a:t>Mufasa’s</a:t>
            </a:r>
            <a:r>
              <a:rPr lang="en-US" sz="3600" b="1" dirty="0"/>
              <a:t> </a:t>
            </a:r>
            <a:r>
              <a:rPr lang="en-US" sz="3600" b="1" dirty="0" smtClean="0"/>
              <a:t>ghost appears to </a:t>
            </a:r>
            <a:r>
              <a:rPr lang="en-US" sz="3600" b="1" dirty="0" err="1" smtClean="0"/>
              <a:t>Simba</a:t>
            </a:r>
            <a:endParaRPr lang="en-US" sz="36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9275" y="5796430"/>
            <a:ext cx="8042276" cy="983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600" b="1" dirty="0" smtClean="0"/>
              <a:t>Hamlet: “Where wilt thou lead me? Speak, I’ll go no further.”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64" y="1580306"/>
            <a:ext cx="7253828" cy="408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96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751072"/>
          </a:xfrm>
        </p:spPr>
        <p:txBody>
          <a:bodyPr/>
          <a:lstStyle/>
          <a:p>
            <a:r>
              <a:rPr lang="en-US" b="1" u="sng" dirty="0" smtClean="0"/>
              <a:t>Act II, scene ii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58649"/>
            <a:ext cx="8042276" cy="554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“</a:t>
            </a:r>
            <a:r>
              <a:rPr lang="en-US" sz="3600" b="1" dirty="0" err="1" smtClean="0"/>
              <a:t>Hakuna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Matata</a:t>
            </a:r>
            <a:r>
              <a:rPr lang="en-US" sz="3600" b="1" dirty="0" smtClean="0"/>
              <a:t>”</a:t>
            </a:r>
            <a:endParaRPr lang="en-US" sz="3600" b="1" dirty="0"/>
          </a:p>
        </p:txBody>
      </p:sp>
      <p:pic>
        <p:nvPicPr>
          <p:cNvPr id="7" name="Picture 6" descr="Hamlet_Lion 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795"/>
            <a:ext cx="9143743" cy="450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83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751072"/>
          </a:xfrm>
        </p:spPr>
        <p:txBody>
          <a:bodyPr/>
          <a:lstStyle/>
          <a:p>
            <a:r>
              <a:rPr lang="en-US" b="1" u="sng" dirty="0" smtClean="0"/>
              <a:t>Act II, scene ii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58649"/>
            <a:ext cx="8042276" cy="554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“Yeah…but </a:t>
            </a:r>
            <a:r>
              <a:rPr lang="en-US" sz="3600" b="1" i="1" dirty="0" smtClean="0"/>
              <a:t>I </a:t>
            </a:r>
            <a:r>
              <a:rPr lang="en-US" sz="3600" b="1" dirty="0" smtClean="0"/>
              <a:t>pulled it off.”</a:t>
            </a:r>
            <a:endParaRPr lang="en-US" sz="36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9275" y="5796430"/>
            <a:ext cx="8042276" cy="983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600" b="1" dirty="0" smtClean="0"/>
              <a:t>Hamlet: “The play’s the thing wherein I’ll catch the conscience of the king.”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28" y="1578453"/>
            <a:ext cx="7473100" cy="409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39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751072"/>
          </a:xfrm>
        </p:spPr>
        <p:txBody>
          <a:bodyPr/>
          <a:lstStyle/>
          <a:p>
            <a:r>
              <a:rPr lang="en-US" b="1" u="sng" dirty="0" smtClean="0"/>
              <a:t>Act III, scene </a:t>
            </a:r>
            <a:r>
              <a:rPr lang="en-US" b="1" u="sng" dirty="0" err="1" smtClean="0"/>
              <a:t>i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58649"/>
            <a:ext cx="8042276" cy="554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err="1" smtClean="0"/>
              <a:t>Nala</a:t>
            </a:r>
            <a:r>
              <a:rPr lang="en-US" sz="3600" b="1" dirty="0" smtClean="0"/>
              <a:t> is angry with </a:t>
            </a:r>
            <a:r>
              <a:rPr lang="en-US" sz="3600" b="1" dirty="0" err="1" smtClean="0"/>
              <a:t>Simba</a:t>
            </a:r>
            <a:endParaRPr lang="en-US" sz="36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9275" y="5796430"/>
            <a:ext cx="8042276" cy="983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600" b="1" dirty="0" smtClean="0"/>
              <a:t>Hamlet: “Get thee to a nunnery.”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571235"/>
            <a:ext cx="7370791" cy="40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78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751072"/>
          </a:xfrm>
        </p:spPr>
        <p:txBody>
          <a:bodyPr/>
          <a:lstStyle/>
          <a:p>
            <a:r>
              <a:rPr lang="en-US" b="1" u="sng" dirty="0" smtClean="0"/>
              <a:t>Act III, scene iv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58649"/>
            <a:ext cx="8042276" cy="554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Getting rid of </a:t>
            </a:r>
            <a:r>
              <a:rPr lang="en-US" sz="3600" b="1" dirty="0" err="1" smtClean="0"/>
              <a:t>Zazu</a:t>
            </a:r>
            <a:endParaRPr lang="en-US" sz="36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9275" y="5796430"/>
            <a:ext cx="8042276" cy="983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600" b="1" dirty="0" smtClean="0"/>
              <a:t>Hamlet: “How now a rat? Dead for a ducat, dead.”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75" y="1557580"/>
            <a:ext cx="6909373" cy="410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46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751072"/>
          </a:xfrm>
        </p:spPr>
        <p:txBody>
          <a:bodyPr/>
          <a:lstStyle/>
          <a:p>
            <a:r>
              <a:rPr lang="en-US" b="1" u="sng" dirty="0" smtClean="0"/>
              <a:t>Act IV, scene iii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58649"/>
            <a:ext cx="8042276" cy="5545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“Run, </a:t>
            </a:r>
            <a:r>
              <a:rPr lang="en-US" sz="3600" b="1" dirty="0" err="1" smtClean="0"/>
              <a:t>Simba</a:t>
            </a:r>
            <a:r>
              <a:rPr lang="en-US" sz="3600" b="1" dirty="0" smtClean="0"/>
              <a:t>. Run away and never return.”</a:t>
            </a:r>
            <a:endParaRPr lang="en-US" sz="36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9275" y="5796430"/>
            <a:ext cx="8042276" cy="983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600" b="1" dirty="0" smtClean="0"/>
              <a:t>Claudius: “Hamlet, this deed…For what which thou hast done – must send thee hence with fiery quickness….to England.”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929" y="1680576"/>
            <a:ext cx="6302415" cy="373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10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751072"/>
          </a:xfrm>
        </p:spPr>
        <p:txBody>
          <a:bodyPr/>
          <a:lstStyle/>
          <a:p>
            <a:r>
              <a:rPr lang="en-US" b="1" u="sng" dirty="0" smtClean="0"/>
              <a:t>Act IV, scene iii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58649"/>
            <a:ext cx="8042276" cy="554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“Kill him.”</a:t>
            </a:r>
            <a:endParaRPr lang="en-US" sz="36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9275" y="5796430"/>
            <a:ext cx="8042276" cy="983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600" b="1" dirty="0" smtClean="0"/>
              <a:t>Claudius: “And England…thou </a:t>
            </a:r>
            <a:r>
              <a:rPr lang="en-US" sz="3600" b="1" dirty="0" err="1" smtClean="0"/>
              <a:t>mayst</a:t>
            </a:r>
            <a:r>
              <a:rPr lang="en-US" sz="3600" b="1" dirty="0" smtClean="0"/>
              <a:t> not coldly set our sovereign process, which imports at full, by letters </a:t>
            </a:r>
            <a:r>
              <a:rPr lang="en-US" sz="3600" b="1" dirty="0" err="1" smtClean="0"/>
              <a:t>congruing</a:t>
            </a:r>
            <a:r>
              <a:rPr lang="en-US" sz="3600" b="1" dirty="0" smtClean="0"/>
              <a:t> to that effect, the present death of Hamlet.”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338" y="1413191"/>
            <a:ext cx="7048645" cy="418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82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751072"/>
          </a:xfrm>
        </p:spPr>
        <p:txBody>
          <a:bodyPr/>
          <a:lstStyle/>
          <a:p>
            <a:r>
              <a:rPr lang="en-US" b="1" u="sng" dirty="0" smtClean="0"/>
              <a:t>Act IV, scene vii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58649"/>
            <a:ext cx="8042276" cy="554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Plans to kill </a:t>
            </a:r>
            <a:r>
              <a:rPr lang="en-US" sz="3600" b="1" dirty="0" err="1" smtClean="0"/>
              <a:t>Simba</a:t>
            </a:r>
            <a:r>
              <a:rPr lang="en-US" sz="3600" b="1" dirty="0" smtClean="0"/>
              <a:t> and </a:t>
            </a:r>
            <a:r>
              <a:rPr lang="en-US" sz="3600" b="1" dirty="0" err="1" smtClean="0"/>
              <a:t>Mufasa</a:t>
            </a:r>
            <a:endParaRPr lang="en-US" sz="36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9275" y="5197291"/>
            <a:ext cx="8042276" cy="158300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600" b="1" dirty="0" smtClean="0"/>
              <a:t>Claudius: “If he be now returned, as checking at his voyage, and that he means no more to undertake it, I will work him to an exploit, now ripe in my devise, under which he shall not choose but fall.”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01" y="1413192"/>
            <a:ext cx="6146358" cy="36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44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751072"/>
          </a:xfrm>
        </p:spPr>
        <p:txBody>
          <a:bodyPr/>
          <a:lstStyle/>
          <a:p>
            <a:r>
              <a:rPr lang="en-US" b="1" u="sng" dirty="0" smtClean="0"/>
              <a:t>Act V, scene ii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58649"/>
            <a:ext cx="8042276" cy="554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“She’s </a:t>
            </a:r>
            <a:r>
              <a:rPr lang="en-US" sz="3600" b="1" dirty="0" err="1" smtClean="0"/>
              <a:t>gonna</a:t>
            </a:r>
            <a:r>
              <a:rPr lang="en-US" sz="3600" b="1" dirty="0" smtClean="0"/>
              <a:t> eat me!”</a:t>
            </a:r>
            <a:endParaRPr lang="en-US" sz="36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9275" y="5796430"/>
            <a:ext cx="8042276" cy="983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600" b="1" dirty="0" smtClean="0"/>
              <a:t>Hamlet: “He should the bearers put to sudden death, not shriving time allowed.”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49" y="1551771"/>
            <a:ext cx="7148899" cy="424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54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751072"/>
          </a:xfrm>
        </p:spPr>
        <p:txBody>
          <a:bodyPr/>
          <a:lstStyle/>
          <a:p>
            <a:r>
              <a:rPr lang="en-US" b="1" u="sng" dirty="0" smtClean="0"/>
              <a:t>Act V, scene ii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58649"/>
            <a:ext cx="8042276" cy="554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“This looks familiar.”</a:t>
            </a:r>
            <a:endParaRPr lang="en-US" sz="36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9275" y="5851669"/>
            <a:ext cx="8042276" cy="8380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600" b="1" dirty="0" smtClean="0"/>
              <a:t>Laertes: “It is here, Hamlet. Hamlet, thou art slain. No medicine in the world can do thee good.”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02" y="1413191"/>
            <a:ext cx="6296740" cy="442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6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Lion King = Hamlet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540165"/>
            <a:ext cx="8042276" cy="37091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(Only without a </a:t>
            </a:r>
          </a:p>
          <a:p>
            <a:pPr marL="0" indent="0" algn="ctr">
              <a:buNone/>
            </a:pPr>
            <a:r>
              <a:rPr lang="en-US" sz="5400" b="1" dirty="0" smtClean="0"/>
              <a:t>happy ending….)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09396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751072"/>
          </a:xfrm>
        </p:spPr>
        <p:txBody>
          <a:bodyPr/>
          <a:lstStyle/>
          <a:p>
            <a:r>
              <a:rPr lang="en-US" b="1" u="sng" dirty="0" smtClean="0"/>
              <a:t>Act V, scene ii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58649"/>
            <a:ext cx="8042276" cy="554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err="1" smtClean="0"/>
              <a:t>Simba</a:t>
            </a:r>
            <a:r>
              <a:rPr lang="en-US" sz="3600" b="1" dirty="0" smtClean="0"/>
              <a:t> fights Scar</a:t>
            </a:r>
            <a:endParaRPr lang="en-US" sz="36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9275" y="5564944"/>
            <a:ext cx="8042276" cy="1215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600" b="1" dirty="0" smtClean="0"/>
              <a:t>Hamlet: “Here, thou incestuous, murderous, damned Dane, drink off this potion. Is thy union here? Follow my mother.”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24" y="1548528"/>
            <a:ext cx="6634525" cy="401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54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44713"/>
          </a:xfrm>
        </p:spPr>
        <p:txBody>
          <a:bodyPr/>
          <a:lstStyle/>
          <a:p>
            <a:r>
              <a:rPr lang="en-US" b="1" u="sng" dirty="0" smtClean="0"/>
              <a:t>But…..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268662"/>
            <a:ext cx="8042276" cy="458933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Remember when </a:t>
            </a:r>
            <a:r>
              <a:rPr lang="en-US" b="1" dirty="0" err="1"/>
              <a:t>Nala</a:t>
            </a:r>
            <a:r>
              <a:rPr lang="en-US" b="1" dirty="0"/>
              <a:t> murdered herself by walking into that lake?</a:t>
            </a:r>
          </a:p>
          <a:p>
            <a:r>
              <a:rPr lang="en-US" b="1" dirty="0"/>
              <a:t>Remember at the end when </a:t>
            </a:r>
            <a:r>
              <a:rPr lang="en-US" b="1" dirty="0" err="1"/>
              <a:t>Timon</a:t>
            </a:r>
            <a:r>
              <a:rPr lang="en-US" b="1" dirty="0"/>
              <a:t> and </a:t>
            </a:r>
            <a:r>
              <a:rPr lang="en-US" b="1" dirty="0" err="1"/>
              <a:t>Pumba</a:t>
            </a:r>
            <a:r>
              <a:rPr lang="en-US" b="1" dirty="0"/>
              <a:t> are seen hanging from a ship's mast?</a:t>
            </a:r>
          </a:p>
          <a:p>
            <a:r>
              <a:rPr lang="en-US" b="1" dirty="0"/>
              <a:t>That whole scene in Lion King where the player Zebras come and act out how Scar killed </a:t>
            </a:r>
            <a:r>
              <a:rPr lang="en-US" b="1" dirty="0" err="1"/>
              <a:t>Mufasa</a:t>
            </a:r>
            <a:r>
              <a:rPr lang="en-US" b="1" dirty="0"/>
              <a:t>.</a:t>
            </a:r>
          </a:p>
          <a:p>
            <a:r>
              <a:rPr lang="en-US" b="1" dirty="0"/>
              <a:t>All the backstabbing poisoning at the end of the movie?</a:t>
            </a:r>
          </a:p>
          <a:p>
            <a:r>
              <a:rPr lang="en-US" b="1" dirty="0"/>
              <a:t>Remember how </a:t>
            </a:r>
            <a:r>
              <a:rPr lang="en-US" b="1" dirty="0" err="1"/>
              <a:t>Fortinbras</a:t>
            </a:r>
            <a:r>
              <a:rPr lang="en-US" b="1" dirty="0"/>
              <a:t> the Flamingo actually becomes the king?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799" y="883668"/>
            <a:ext cx="8688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Disney version is happier and more kid-friendly. Otherwise you’d have these disturbing memories of the film: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7599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74" y="747709"/>
            <a:ext cx="7864526" cy="6999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2193" y="184666"/>
            <a:ext cx="56910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Simple Venn Diagram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7457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7287"/>
          </a:xfrm>
        </p:spPr>
        <p:txBody>
          <a:bodyPr/>
          <a:lstStyle/>
          <a:p>
            <a:r>
              <a:rPr lang="en-US" b="1" dirty="0" smtClean="0"/>
              <a:t>The Characters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625170"/>
            <a:ext cx="3060700" cy="2654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1683" y="2447342"/>
            <a:ext cx="3816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Simba</a:t>
            </a:r>
            <a:r>
              <a:rPr lang="en-US" sz="3600" b="1" dirty="0" smtClean="0"/>
              <a:t> = Hamlet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494" y="4279470"/>
            <a:ext cx="3721100" cy="218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6682" y="5287433"/>
            <a:ext cx="33485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Scar = Claudius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3224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19399"/>
          </a:xfrm>
        </p:spPr>
        <p:txBody>
          <a:bodyPr/>
          <a:lstStyle/>
          <a:p>
            <a:r>
              <a:rPr lang="en-US" b="1" dirty="0" smtClean="0"/>
              <a:t>The Characters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20173" y="1581913"/>
            <a:ext cx="428532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Ghost of </a:t>
            </a:r>
            <a:r>
              <a:rPr lang="en-US" sz="3600" b="1" dirty="0" err="1" smtClean="0"/>
              <a:t>Mufasa</a:t>
            </a:r>
            <a:r>
              <a:rPr lang="en-US" sz="3600" b="1" dirty="0" smtClean="0"/>
              <a:t> = </a:t>
            </a:r>
          </a:p>
          <a:p>
            <a:r>
              <a:rPr lang="en-US" sz="3600" b="1" dirty="0" smtClean="0"/>
              <a:t>Ghost of </a:t>
            </a:r>
          </a:p>
          <a:p>
            <a:r>
              <a:rPr lang="en-US" sz="3600" b="1" dirty="0" smtClean="0"/>
              <a:t>King Hamlet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46508" y="5287433"/>
            <a:ext cx="31736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Nala</a:t>
            </a:r>
            <a:r>
              <a:rPr lang="en-US" sz="3200" b="1" dirty="0" smtClean="0"/>
              <a:t> = Ophelia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3" y="1444532"/>
            <a:ext cx="4395644" cy="2580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039" y="3776133"/>
            <a:ext cx="26924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5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7287"/>
          </a:xfrm>
        </p:spPr>
        <p:txBody>
          <a:bodyPr/>
          <a:lstStyle/>
          <a:p>
            <a:r>
              <a:rPr lang="en-US" b="1" dirty="0" smtClean="0"/>
              <a:t>The Characters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61683" y="2447342"/>
            <a:ext cx="4073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Hyenas = Laertes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06682" y="5287433"/>
            <a:ext cx="3367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Zazu</a:t>
            </a:r>
            <a:r>
              <a:rPr lang="en-US" sz="3200" b="1" dirty="0" smtClean="0"/>
              <a:t> = Polonius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50" y="1427895"/>
            <a:ext cx="328930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1" y="44958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8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7287"/>
          </a:xfrm>
        </p:spPr>
        <p:txBody>
          <a:bodyPr/>
          <a:lstStyle/>
          <a:p>
            <a:r>
              <a:rPr lang="en-US" b="1" dirty="0" smtClean="0"/>
              <a:t>The Characters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5935" y="4772845"/>
            <a:ext cx="7795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Timon</a:t>
            </a:r>
            <a:r>
              <a:rPr lang="en-US" sz="3600" b="1" dirty="0" smtClean="0"/>
              <a:t> &amp; </a:t>
            </a:r>
            <a:r>
              <a:rPr lang="en-US" sz="3600" b="1" dirty="0" err="1" smtClean="0"/>
              <a:t>Pumba</a:t>
            </a:r>
            <a:r>
              <a:rPr lang="en-US" sz="3600" b="1" dirty="0" smtClean="0"/>
              <a:t> = </a:t>
            </a:r>
          </a:p>
          <a:p>
            <a:pPr algn="ctr"/>
            <a:r>
              <a:rPr lang="en-US" sz="3600" b="1" dirty="0" smtClean="0"/>
              <a:t>Rosencrantz &amp; Guildenstern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064" y="1502999"/>
            <a:ext cx="4927165" cy="326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59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0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161</TotalTime>
  <Words>937</Words>
  <Application>Microsoft Office PowerPoint</Application>
  <PresentationFormat>On-screen Show (4:3)</PresentationFormat>
  <Paragraphs>104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News Gothic MT</vt:lpstr>
      <vt:lpstr>Wingdings 2</vt:lpstr>
      <vt:lpstr>Breeze</vt:lpstr>
      <vt:lpstr>PowerPoint Presentation</vt:lpstr>
      <vt:lpstr>Lion King = Hamlet</vt:lpstr>
      <vt:lpstr>Lion King = Hamlet</vt:lpstr>
      <vt:lpstr>PowerPoint Presentation</vt:lpstr>
      <vt:lpstr>The Characters</vt:lpstr>
      <vt:lpstr>The Characters</vt:lpstr>
      <vt:lpstr>The Characters</vt:lpstr>
      <vt:lpstr>The Characters</vt:lpstr>
      <vt:lpstr>PowerPoint Presentation</vt:lpstr>
      <vt:lpstr>Common Themes</vt:lpstr>
      <vt:lpstr>The Characters</vt:lpstr>
      <vt:lpstr>The Plot</vt:lpstr>
      <vt:lpstr>The Plot</vt:lpstr>
      <vt:lpstr>The Plot</vt:lpstr>
      <vt:lpstr>The Plot</vt:lpstr>
      <vt:lpstr>The Plot</vt:lpstr>
      <vt:lpstr>The Plot</vt:lpstr>
      <vt:lpstr>Dialogue</vt:lpstr>
      <vt:lpstr>Act I, scene ii</vt:lpstr>
      <vt:lpstr>Act I, scene v</vt:lpstr>
      <vt:lpstr>Act II, scene ii</vt:lpstr>
      <vt:lpstr>Act II, scene ii</vt:lpstr>
      <vt:lpstr>Act III, scene i</vt:lpstr>
      <vt:lpstr>Act III, scene iv</vt:lpstr>
      <vt:lpstr>Act IV, scene iii</vt:lpstr>
      <vt:lpstr>Act IV, scene iii</vt:lpstr>
      <vt:lpstr>Act IV, scene vii</vt:lpstr>
      <vt:lpstr>Act V, scene ii</vt:lpstr>
      <vt:lpstr>Act V, scene ii</vt:lpstr>
      <vt:lpstr>Act V, scene ii</vt:lpstr>
      <vt:lpstr>But…..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Bond</dc:creator>
  <cp:lastModifiedBy>Margaret D. Livingston</cp:lastModifiedBy>
  <cp:revision>16</cp:revision>
  <dcterms:created xsi:type="dcterms:W3CDTF">2014-02-27T01:41:02Z</dcterms:created>
  <dcterms:modified xsi:type="dcterms:W3CDTF">2019-02-12T15:31:05Z</dcterms:modified>
</cp:coreProperties>
</file>