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5" r:id="rId3"/>
    <p:sldId id="262" r:id="rId4"/>
    <p:sldId id="263" r:id="rId5"/>
    <p:sldId id="273" r:id="rId6"/>
    <p:sldId id="274" r:id="rId7"/>
    <p:sldId id="264" r:id="rId8"/>
    <p:sldId id="268" r:id="rId9"/>
    <p:sldId id="269" r:id="rId10"/>
    <p:sldId id="265" r:id="rId11"/>
    <p:sldId id="266" r:id="rId12"/>
    <p:sldId id="271" r:id="rId13"/>
    <p:sldId id="272" r:id="rId14"/>
    <p:sldId id="267" r:id="rId15"/>
    <p:sldId id="261" r:id="rId16"/>
    <p:sldId id="257" r:id="rId17"/>
    <p:sldId id="25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87" d="100"/>
          <a:sy n="87" d="100"/>
        </p:scale>
        <p:origin x="114"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3/2/2018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3/2/2018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3/2/2018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3/2/2018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3/2/2018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3/2/2018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3/2/2018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3/2/2018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3/2/2018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3/2/2018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3/2/2018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3/2/2018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3/2/2018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1.pn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3/2/2018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a:t>Heart of Darkness</a:t>
            </a:r>
            <a:r>
              <a:rPr lang="en-US" dirty="0"/>
              <a:t> Part II</a:t>
            </a:r>
            <a:endParaRPr lang="en-US" i="1" dirty="0"/>
          </a:p>
        </p:txBody>
      </p:sp>
      <p:sp>
        <p:nvSpPr>
          <p:cNvPr id="3" name="Subtitle 2"/>
          <p:cNvSpPr>
            <a:spLocks noGrp="1"/>
          </p:cNvSpPr>
          <p:nvPr>
            <p:ph type="subTitle" idx="1"/>
          </p:nvPr>
        </p:nvSpPr>
        <p:spPr/>
        <p:txBody>
          <a:bodyPr/>
          <a:lstStyle/>
          <a:p>
            <a:r>
              <a:rPr lang="en-US" dirty="0"/>
              <a:t>All About Kurtz… and Restraint</a:t>
            </a:r>
          </a:p>
        </p:txBody>
      </p:sp>
    </p:spTree>
    <p:extLst>
      <p:ext uri="{BB962C8B-B14F-4D97-AF65-F5344CB8AC3E}">
        <p14:creationId xmlns:p14="http://schemas.microsoft.com/office/powerpoint/2010/main" val="1666845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Close Readings: Together</a:t>
            </a:r>
          </a:p>
        </p:txBody>
      </p:sp>
      <p:sp>
        <p:nvSpPr>
          <p:cNvPr id="3" name="Content Placeholder 2"/>
          <p:cNvSpPr>
            <a:spLocks noGrp="1"/>
          </p:cNvSpPr>
          <p:nvPr>
            <p:ph idx="1"/>
          </p:nvPr>
        </p:nvSpPr>
        <p:spPr>
          <a:xfrm>
            <a:off x="132202" y="2093204"/>
            <a:ext cx="12059797" cy="4764795"/>
          </a:xfrm>
        </p:spPr>
        <p:txBody>
          <a:bodyPr>
            <a:normAutofit lnSpcReduction="10000"/>
          </a:bodyPr>
          <a:lstStyle/>
          <a:p>
            <a:r>
              <a:rPr lang="en-US" dirty="0"/>
              <a:t> How is Conrad's language in the Heart of Darkness so condensed or even cryptic ? How does such feature enhance or hinder your understanding of the central meaning?</a:t>
            </a:r>
          </a:p>
          <a:p>
            <a:r>
              <a:rPr lang="en-US" dirty="0"/>
              <a:t>How is the Heart of Darkness is strictly a political novella or a story about the human condition? Can a work of fiction be interpreted in different ways? Should readers consider the author’s intent when analyzing a story? Why?</a:t>
            </a:r>
          </a:p>
          <a:p>
            <a:r>
              <a:rPr lang="en-US" dirty="0"/>
              <a:t>How is the Heart of Darkness can an incredibly dark and depressing story that paints civilizations in a very negative light? or rather it is quite a positive story?</a:t>
            </a:r>
          </a:p>
          <a:p>
            <a:r>
              <a:rPr lang="en-US" dirty="0"/>
              <a:t>How does the Heart of Darkness illustrate some critics views that “the darkness of the landscape can lead to the darkness of social corruption"? How can one’s environment affect one’s actions, feelings, and morals? (Have you ever experienced a change in yourself that resulted from a change in your environment?)</a:t>
            </a:r>
          </a:p>
          <a:p>
            <a:r>
              <a:rPr lang="en-US" dirty="0"/>
              <a:t>How can we use our understanding of truth , illusions, human errors and other insights to direct our own views and attitude toward the world we live in?</a:t>
            </a:r>
          </a:p>
          <a:p>
            <a:endParaRPr lang="en-US" dirty="0"/>
          </a:p>
        </p:txBody>
      </p:sp>
    </p:spTree>
    <p:extLst>
      <p:ext uri="{BB962C8B-B14F-4D97-AF65-F5344CB8AC3E}">
        <p14:creationId xmlns:p14="http://schemas.microsoft.com/office/powerpoint/2010/main" val="304572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Close Reading: Independent</a:t>
            </a:r>
          </a:p>
        </p:txBody>
      </p:sp>
      <p:sp>
        <p:nvSpPr>
          <p:cNvPr id="3" name="Content Placeholder 2"/>
          <p:cNvSpPr>
            <a:spLocks noGrp="1"/>
          </p:cNvSpPr>
          <p:nvPr>
            <p:ph idx="1"/>
          </p:nvPr>
        </p:nvSpPr>
        <p:spPr>
          <a:xfrm>
            <a:off x="198304" y="2060154"/>
            <a:ext cx="11993695" cy="4797846"/>
          </a:xfrm>
        </p:spPr>
        <p:txBody>
          <a:bodyPr>
            <a:normAutofit fontScale="77500" lnSpcReduction="20000"/>
          </a:bodyPr>
          <a:lstStyle/>
          <a:p>
            <a:pPr marL="0" indent="0">
              <a:buNone/>
            </a:pPr>
            <a:r>
              <a:rPr lang="en-US" dirty="0"/>
              <a:t>And there, don’t you see? Your strength comes in, the faith in your ability for the digging of unostentatious holes to bury the stuff in—your power of devotion, not to yourself, but to an obscure, back-breaking business. And that’s difficult enough. Mind, I am not trying to excuse or even explain—I am trying to account to myself for—for—Mr. Kurtz—for the shade of Mr. Kurtz. This initiated wraith from the back of Nowhere </a:t>
            </a:r>
            <a:r>
              <a:rPr lang="en-US" dirty="0" err="1"/>
              <a:t>honoured</a:t>
            </a:r>
            <a:r>
              <a:rPr lang="en-US" dirty="0"/>
              <a:t> me with its amazing confidence before it vanished altogether. This was because it could speak English to me. The original Kurtz had been educated partly in England, and—as he was good enough to say himself—his sympathies were in the right place. His mother was half-English, his father was half-French. All Europe contributed to the making of Kurtz; and by and by I learned that, most appropriately, the International Society for the Suppression of Savage Customs had </a:t>
            </a:r>
            <a:r>
              <a:rPr lang="en-US" dirty="0" err="1"/>
              <a:t>intrusted</a:t>
            </a:r>
            <a:r>
              <a:rPr lang="en-US" dirty="0"/>
              <a:t> him with the making of a report, for its future guidance. And he had written it, too. I’ve seen it. I’ve read it. It was eloquent, vibrating with eloquence, but too high-strung, I think. Seventeen pages of close writing he had found time for! But this must have been before his—let us say—nerves, went wrong, and caused him to preside at certain midnight dances ending with unspeakable rites, which—as far as I reluctantly gathered from what I heard at various times—were offered up to him—do you understand?—to Mr. Kurtz himself. But it was a beautiful piece of writing. The opening paragraph, however, in the light of later information, strikes me now as ominous. He began with the argument that we whites, from the point of development we had arrived at, ‘must necessarily appear to them [savages] in the nature of supernatural beings—we approach them with the might of a deity,’ and so on, and so on. ‘By the simple exercise of our will we can exert a power for good practically unbounded,’ etc., etc. From that point he soared and took me with him. The peroration was magnificent, though difficult to remember, you know. It gave me the notion of an exotic Immensity ruled by an august Benevolence. It made me tingle with enthusiasm. This was the unbounded power of eloquence—of words—of burning noble words. </a:t>
            </a:r>
          </a:p>
        </p:txBody>
      </p:sp>
    </p:spTree>
    <p:extLst>
      <p:ext uri="{BB962C8B-B14F-4D97-AF65-F5344CB8AC3E}">
        <p14:creationId xmlns:p14="http://schemas.microsoft.com/office/powerpoint/2010/main" val="232637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Annotation Practice- You will need different colored pens/highlighters/etc. </a:t>
            </a:r>
          </a:p>
        </p:txBody>
      </p:sp>
      <p:sp>
        <p:nvSpPr>
          <p:cNvPr id="3" name="Content Placeholder 2"/>
          <p:cNvSpPr>
            <a:spLocks noGrp="1"/>
          </p:cNvSpPr>
          <p:nvPr>
            <p:ph idx="1"/>
          </p:nvPr>
        </p:nvSpPr>
        <p:spPr>
          <a:xfrm>
            <a:off x="1" y="2082188"/>
            <a:ext cx="12041436" cy="4671151"/>
          </a:xfrm>
        </p:spPr>
        <p:txBody>
          <a:bodyPr>
            <a:normAutofit/>
          </a:bodyPr>
          <a:lstStyle/>
          <a:p>
            <a:r>
              <a:rPr lang="en-US" sz="3200" dirty="0"/>
              <a:t>Step 1: Read without annotating. </a:t>
            </a:r>
          </a:p>
          <a:p>
            <a:r>
              <a:rPr lang="en-US" sz="3200" dirty="0"/>
              <a:t>Step 2: Annotate what YOU think is important. </a:t>
            </a:r>
          </a:p>
          <a:p>
            <a:r>
              <a:rPr lang="en-US" sz="3200" dirty="0"/>
              <a:t>Step 3: Switch colors.  Annotate for cryptic or ambiguous language and its PURPOSE.</a:t>
            </a:r>
          </a:p>
          <a:p>
            <a:r>
              <a:rPr lang="en-US" sz="3200" dirty="0"/>
              <a:t>Step 4: Switch colors. Annotate for impressions of Kurtz/attitude about Kurtz. </a:t>
            </a:r>
          </a:p>
          <a:p>
            <a:r>
              <a:rPr lang="en-US" sz="3200" dirty="0"/>
              <a:t>Step 5: Switch colors. Annotate for possible FORESHADOWING. </a:t>
            </a:r>
            <a:endParaRPr lang="en-US" dirty="0"/>
          </a:p>
          <a:p>
            <a:endParaRPr lang="en-US" dirty="0"/>
          </a:p>
        </p:txBody>
      </p:sp>
    </p:spTree>
    <p:extLst>
      <p:ext uri="{BB962C8B-B14F-4D97-AF65-F5344CB8AC3E}">
        <p14:creationId xmlns:p14="http://schemas.microsoft.com/office/powerpoint/2010/main" val="2835727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5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5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5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25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5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25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25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25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25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25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Reflection</a:t>
            </a:r>
          </a:p>
        </p:txBody>
      </p:sp>
      <p:sp>
        <p:nvSpPr>
          <p:cNvPr id="3" name="Content Placeholder 2"/>
          <p:cNvSpPr>
            <a:spLocks noGrp="1"/>
          </p:cNvSpPr>
          <p:nvPr>
            <p:ph idx="1"/>
          </p:nvPr>
        </p:nvSpPr>
        <p:spPr>
          <a:xfrm>
            <a:off x="154236" y="2104222"/>
            <a:ext cx="11766015" cy="3831967"/>
          </a:xfrm>
        </p:spPr>
        <p:txBody>
          <a:bodyPr>
            <a:noAutofit/>
          </a:bodyPr>
          <a:lstStyle/>
          <a:p>
            <a:r>
              <a:rPr lang="en-US" sz="3200" dirty="0"/>
              <a:t>Discuss: What are Marlow’s impressions of Kurtz? Discuss by using concise vocabulary and evidence from the excerpt. </a:t>
            </a:r>
          </a:p>
          <a:p>
            <a:pPr marL="0" indent="0">
              <a:buNone/>
            </a:pPr>
            <a:endParaRPr lang="en-US" sz="3200" dirty="0"/>
          </a:p>
          <a:p>
            <a:r>
              <a:rPr lang="en-US" sz="3200" dirty="0"/>
              <a:t>Written: How is Conrad’s language condensed or even cryptic? How does such a feature enhance or hinder your understanding of its central meaning? Consider such elements as characterization, style, foreshadowing, and irony.  </a:t>
            </a:r>
          </a:p>
        </p:txBody>
      </p:sp>
    </p:spTree>
    <p:extLst>
      <p:ext uri="{BB962C8B-B14F-4D97-AF65-F5344CB8AC3E}">
        <p14:creationId xmlns:p14="http://schemas.microsoft.com/office/powerpoint/2010/main" val="3792433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Close Reading: Independent</a:t>
            </a:r>
          </a:p>
        </p:txBody>
      </p:sp>
      <p:sp>
        <p:nvSpPr>
          <p:cNvPr id="3" name="Content Placeholder 2"/>
          <p:cNvSpPr>
            <a:spLocks noGrp="1"/>
          </p:cNvSpPr>
          <p:nvPr>
            <p:ph idx="1"/>
          </p:nvPr>
        </p:nvSpPr>
        <p:spPr>
          <a:xfrm>
            <a:off x="99152" y="2093204"/>
            <a:ext cx="12092847" cy="4764795"/>
          </a:xfrm>
        </p:spPr>
        <p:txBody>
          <a:bodyPr>
            <a:normAutofit lnSpcReduction="10000"/>
          </a:bodyPr>
          <a:lstStyle/>
          <a:p>
            <a:r>
              <a:rPr lang="en-US" dirty="0"/>
              <a:t> How is Conrad's language in the Heart of Darkness so condensed or even cryptic ? How does such feature enhance or hinder your understanding of the central meaning?</a:t>
            </a:r>
          </a:p>
          <a:p>
            <a:r>
              <a:rPr lang="en-US" dirty="0"/>
              <a:t>How is the Heart of Darkness is strictly a political novella or a story about the human condition? Can a work of fiction be interpreted in different ways? Should readers consider the author’s intent when analyzing a story? Why?</a:t>
            </a:r>
          </a:p>
          <a:p>
            <a:r>
              <a:rPr lang="en-US" dirty="0"/>
              <a:t>How is the Heart of Darkness can an incredibly dark and depressing story that paints civilizations in a very negative light? or rather it is quite a positive story?</a:t>
            </a:r>
          </a:p>
          <a:p>
            <a:r>
              <a:rPr lang="en-US" dirty="0"/>
              <a:t>How does the Heart of Darkness illustrate some critics views that “the darkness of the landscape can lead to the darkness of social corruption"? How can one’s environment affect one’s actions, feelings, and morals? (Have you ever experienced a change in yourself that resulted from a change in your environment?)</a:t>
            </a:r>
          </a:p>
          <a:p>
            <a:r>
              <a:rPr lang="en-US" dirty="0"/>
              <a:t>How can we use our understanding of truth , illusions, human errors and other insights to direct our own views and attitude toward the world we live in?</a:t>
            </a:r>
          </a:p>
          <a:p>
            <a:endParaRPr lang="en-US" dirty="0"/>
          </a:p>
        </p:txBody>
      </p:sp>
    </p:spTree>
    <p:extLst>
      <p:ext uri="{BB962C8B-B14F-4D97-AF65-F5344CB8AC3E}">
        <p14:creationId xmlns:p14="http://schemas.microsoft.com/office/powerpoint/2010/main" val="4118919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Mysterious Kurtz</a:t>
            </a:r>
          </a:p>
        </p:txBody>
      </p:sp>
      <p:sp>
        <p:nvSpPr>
          <p:cNvPr id="3" name="Content Placeholder 2"/>
          <p:cNvSpPr>
            <a:spLocks noGrp="1"/>
          </p:cNvSpPr>
          <p:nvPr>
            <p:ph idx="1"/>
          </p:nvPr>
        </p:nvSpPr>
        <p:spPr>
          <a:xfrm>
            <a:off x="236483" y="2128344"/>
            <a:ext cx="11955517" cy="4477407"/>
          </a:xfrm>
        </p:spPr>
        <p:txBody>
          <a:bodyPr>
            <a:noAutofit/>
          </a:bodyPr>
          <a:lstStyle/>
          <a:p>
            <a:r>
              <a:rPr lang="en-US" sz="3600" dirty="0"/>
              <a:t>How can other people’s opinions of someone you do not know influence your impression of a person?</a:t>
            </a:r>
          </a:p>
          <a:p>
            <a:r>
              <a:rPr lang="en-US" sz="3600" dirty="0"/>
              <a:t>When you finally meet someone, are your impressions accurate?</a:t>
            </a:r>
          </a:p>
          <a:p>
            <a:r>
              <a:rPr lang="en-US" sz="3600" dirty="0"/>
              <a:t>What can happen when the impressions allow you to put that person on a pedestal? Can humans ever live up to their hype?</a:t>
            </a:r>
          </a:p>
        </p:txBody>
      </p:sp>
    </p:spTree>
    <p:extLst>
      <p:ext uri="{BB962C8B-B14F-4D97-AF65-F5344CB8AC3E}">
        <p14:creationId xmlns:p14="http://schemas.microsoft.com/office/powerpoint/2010/main" val="24113589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Mysterious Kurtz</a:t>
            </a:r>
          </a:p>
        </p:txBody>
      </p:sp>
      <p:sp>
        <p:nvSpPr>
          <p:cNvPr id="3" name="Content Placeholder 2"/>
          <p:cNvSpPr>
            <a:spLocks noGrp="1"/>
          </p:cNvSpPr>
          <p:nvPr>
            <p:ph idx="1"/>
          </p:nvPr>
        </p:nvSpPr>
        <p:spPr>
          <a:xfrm>
            <a:off x="126124" y="2033752"/>
            <a:ext cx="12065875" cy="4824247"/>
          </a:xfrm>
        </p:spPr>
        <p:txBody>
          <a:bodyPr>
            <a:normAutofit fontScale="85000" lnSpcReduction="20000"/>
          </a:bodyPr>
          <a:lstStyle/>
          <a:p>
            <a:pPr marL="0" indent="0">
              <a:buNone/>
            </a:pPr>
            <a:r>
              <a:rPr lang="en-US" dirty="0"/>
              <a:t>1- Describe Kurtz.</a:t>
            </a:r>
          </a:p>
          <a:p>
            <a:pPr marL="0" indent="0">
              <a:buNone/>
            </a:pPr>
            <a:r>
              <a:rPr lang="en-US" dirty="0"/>
              <a:t>Use quotations from the various characters who describe him, as well as from Kurtz's own written messages (when applicable). Cite the page number and the character.</a:t>
            </a:r>
          </a:p>
          <a:p>
            <a:r>
              <a:rPr lang="en-US" dirty="0"/>
              <a:t>15-20</a:t>
            </a:r>
          </a:p>
          <a:p>
            <a:r>
              <a:rPr lang="en-US" dirty="0"/>
              <a:t>21-27 (End of Part I)</a:t>
            </a:r>
          </a:p>
          <a:p>
            <a:r>
              <a:rPr lang="en-US" dirty="0"/>
              <a:t>27 (Beginning of Part II)- 33</a:t>
            </a:r>
          </a:p>
          <a:p>
            <a:r>
              <a:rPr lang="en-US" dirty="0"/>
              <a:t>34-39</a:t>
            </a:r>
          </a:p>
          <a:p>
            <a:r>
              <a:rPr lang="en-US" dirty="0"/>
              <a:t>40-45</a:t>
            </a:r>
          </a:p>
          <a:p>
            <a:r>
              <a:rPr lang="en-US" dirty="0"/>
              <a:t>46-49 (End of Part II)</a:t>
            </a:r>
          </a:p>
          <a:p>
            <a:endParaRPr lang="en-US" dirty="0"/>
          </a:p>
          <a:p>
            <a:pPr marL="0" indent="0">
              <a:buNone/>
            </a:pPr>
            <a:r>
              <a:rPr lang="en-US" dirty="0"/>
              <a:t>2- A Statement of Characterization. </a:t>
            </a:r>
          </a:p>
          <a:p>
            <a:pPr marL="0" indent="0">
              <a:buNone/>
            </a:pPr>
            <a:r>
              <a:rPr lang="en-US" dirty="0"/>
              <a:t>Using your quotes and discussion, write one statement of characterization about Kurtz.  Do not write a simple sentence. </a:t>
            </a:r>
          </a:p>
          <a:p>
            <a:pPr marL="0" indent="0">
              <a:buNone/>
            </a:pPr>
            <a:r>
              <a:rPr lang="en-US" dirty="0"/>
              <a:t>Example: Kurtz is _________, _________, and _________ because ___________ and ___________.</a:t>
            </a:r>
          </a:p>
          <a:p>
            <a:endParaRPr lang="en-US" dirty="0"/>
          </a:p>
        </p:txBody>
      </p:sp>
    </p:spTree>
    <p:extLst>
      <p:ext uri="{BB962C8B-B14F-4D97-AF65-F5344CB8AC3E}">
        <p14:creationId xmlns:p14="http://schemas.microsoft.com/office/powerpoint/2010/main" val="4272058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Exit Ticket</a:t>
            </a:r>
          </a:p>
        </p:txBody>
      </p:sp>
      <p:sp>
        <p:nvSpPr>
          <p:cNvPr id="3" name="Content Placeholder 2"/>
          <p:cNvSpPr>
            <a:spLocks noGrp="1"/>
          </p:cNvSpPr>
          <p:nvPr>
            <p:ph idx="1"/>
          </p:nvPr>
        </p:nvSpPr>
        <p:spPr/>
        <p:txBody>
          <a:bodyPr/>
          <a:lstStyle/>
          <a:p>
            <a:r>
              <a:rPr lang="en-US" sz="4000" dirty="0"/>
              <a:t>What is the role of Kurtz in </a:t>
            </a:r>
            <a:r>
              <a:rPr lang="en-US" sz="4000" i="1" dirty="0"/>
              <a:t>HOD?</a:t>
            </a:r>
            <a:r>
              <a:rPr lang="en-US" sz="4000" dirty="0"/>
              <a:t> Explain and expand using evidence from the text and background notes</a:t>
            </a:r>
            <a:r>
              <a:rPr lang="en-US" dirty="0"/>
              <a:t>.  </a:t>
            </a:r>
          </a:p>
        </p:txBody>
      </p:sp>
    </p:spTree>
    <p:extLst>
      <p:ext uri="{BB962C8B-B14F-4D97-AF65-F5344CB8AC3E}">
        <p14:creationId xmlns:p14="http://schemas.microsoft.com/office/powerpoint/2010/main" val="2153379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 will need….</a:t>
            </a:r>
          </a:p>
        </p:txBody>
      </p:sp>
      <p:sp>
        <p:nvSpPr>
          <p:cNvPr id="3" name="Content Placeholder 2"/>
          <p:cNvSpPr>
            <a:spLocks noGrp="1"/>
          </p:cNvSpPr>
          <p:nvPr>
            <p:ph idx="1"/>
          </p:nvPr>
        </p:nvSpPr>
        <p:spPr/>
        <p:txBody>
          <a:bodyPr/>
          <a:lstStyle/>
          <a:p>
            <a:r>
              <a:rPr lang="en-US" sz="4400" dirty="0"/>
              <a:t>Notebook paper</a:t>
            </a:r>
          </a:p>
          <a:p>
            <a:r>
              <a:rPr lang="en-US" sz="4400" dirty="0"/>
              <a:t>Various colored pens, pencils, highlighters, etc.</a:t>
            </a:r>
          </a:p>
          <a:p>
            <a:r>
              <a:rPr lang="en-US" sz="4400" dirty="0"/>
              <a:t>Handout (Close reading Part II)</a:t>
            </a:r>
          </a:p>
          <a:p>
            <a:r>
              <a:rPr lang="en-US" sz="4400" i="1" dirty="0"/>
              <a:t>Heart of Darkness</a:t>
            </a:r>
            <a:r>
              <a:rPr lang="en-US" sz="4400" dirty="0"/>
              <a:t> (the novel…)</a:t>
            </a:r>
            <a:endParaRPr lang="en-US" sz="4400" i="1" dirty="0"/>
          </a:p>
          <a:p>
            <a:endParaRPr lang="en-US" dirty="0"/>
          </a:p>
        </p:txBody>
      </p:sp>
    </p:spTree>
    <p:extLst>
      <p:ext uri="{BB962C8B-B14F-4D97-AF65-F5344CB8AC3E}">
        <p14:creationId xmlns:p14="http://schemas.microsoft.com/office/powerpoint/2010/main" val="3912701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Restraint and Motif</a:t>
            </a:r>
          </a:p>
        </p:txBody>
      </p:sp>
      <p:sp>
        <p:nvSpPr>
          <p:cNvPr id="3" name="Content Placeholder 2"/>
          <p:cNvSpPr>
            <a:spLocks noGrp="1"/>
          </p:cNvSpPr>
          <p:nvPr>
            <p:ph idx="1"/>
          </p:nvPr>
        </p:nvSpPr>
        <p:spPr>
          <a:xfrm>
            <a:off x="154237" y="2137272"/>
            <a:ext cx="11854150" cy="4571999"/>
          </a:xfrm>
        </p:spPr>
        <p:txBody>
          <a:bodyPr>
            <a:normAutofit/>
          </a:bodyPr>
          <a:lstStyle/>
          <a:p>
            <a:r>
              <a:rPr lang="en-US" sz="2800" dirty="0"/>
              <a:t>“And I saw that something restraining, one of those human secrets that baffle probability, had come into play there.” (37)</a:t>
            </a:r>
          </a:p>
          <a:p>
            <a:r>
              <a:rPr lang="en-US" sz="2800" dirty="0"/>
              <a:t>“I looked at them as you would on any human being, with a curiosity of their impulses, motives, capacities, weaknesses, when brought to the test of an inexorable physical necessity. Restraint!” (37)</a:t>
            </a:r>
          </a:p>
          <a:p>
            <a:r>
              <a:rPr lang="en-US" sz="2800" dirty="0"/>
              <a:t>What is the role of restraint in </a:t>
            </a:r>
            <a:r>
              <a:rPr lang="en-US" sz="2800" i="1" dirty="0"/>
              <a:t>HOD? (</a:t>
            </a:r>
            <a:r>
              <a:rPr lang="en-US" sz="2800" dirty="0"/>
              <a:t>Revisit bottom of p. 37-top of 38)</a:t>
            </a:r>
          </a:p>
          <a:p>
            <a:r>
              <a:rPr lang="en-US" sz="2800" dirty="0"/>
              <a:t>Does practicing restraint make us more human? In this case, who is more human?</a:t>
            </a:r>
          </a:p>
          <a:p>
            <a:r>
              <a:rPr lang="en-US" sz="2800" dirty="0"/>
              <a:t>Discuss the motif Conrad develops here. </a:t>
            </a:r>
          </a:p>
        </p:txBody>
      </p:sp>
    </p:spTree>
    <p:extLst>
      <p:ext uri="{BB962C8B-B14F-4D97-AF65-F5344CB8AC3E}">
        <p14:creationId xmlns:p14="http://schemas.microsoft.com/office/powerpoint/2010/main" val="353187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Close Reading</a:t>
            </a:r>
          </a:p>
        </p:txBody>
      </p:sp>
      <p:sp>
        <p:nvSpPr>
          <p:cNvPr id="3" name="Content Placeholder 2"/>
          <p:cNvSpPr>
            <a:spLocks noGrp="1"/>
          </p:cNvSpPr>
          <p:nvPr>
            <p:ph idx="1"/>
          </p:nvPr>
        </p:nvSpPr>
        <p:spPr/>
        <p:txBody>
          <a:bodyPr>
            <a:normAutofit fontScale="92500"/>
          </a:bodyPr>
          <a:lstStyle/>
          <a:p>
            <a:r>
              <a:rPr lang="en-US" sz="3600" dirty="0"/>
              <a:t>Diction: The choice of words used in a literary work (literal vs. connotative meaning)</a:t>
            </a:r>
          </a:p>
          <a:p>
            <a:pPr lvl="1"/>
            <a:r>
              <a:rPr lang="en-US" sz="3200" dirty="0"/>
              <a:t>What word jump out to you in this passage?</a:t>
            </a:r>
          </a:p>
          <a:p>
            <a:pPr lvl="1"/>
            <a:r>
              <a:rPr lang="en-US" sz="3200" dirty="0"/>
              <a:t>What meanings do word choice reveal?</a:t>
            </a:r>
          </a:p>
          <a:p>
            <a:pPr lvl="1"/>
            <a:r>
              <a:rPr lang="en-US" sz="3200" dirty="0"/>
              <a:t>How does Conrad’s diction develop symbols in the passage?</a:t>
            </a:r>
          </a:p>
          <a:p>
            <a:pPr lvl="1"/>
            <a:r>
              <a:rPr lang="en-US" sz="3200" dirty="0"/>
              <a:t>What is the role of punctuation in the passage?</a:t>
            </a:r>
          </a:p>
          <a:p>
            <a:pPr lvl="1"/>
            <a:endParaRPr lang="en-US" dirty="0"/>
          </a:p>
        </p:txBody>
      </p:sp>
    </p:spTree>
    <p:extLst>
      <p:ext uri="{BB962C8B-B14F-4D97-AF65-F5344CB8AC3E}">
        <p14:creationId xmlns:p14="http://schemas.microsoft.com/office/powerpoint/2010/main" val="3748773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Practice Passages: Paraphrase and a Close Look at Style</a:t>
            </a:r>
          </a:p>
        </p:txBody>
      </p:sp>
      <p:sp>
        <p:nvSpPr>
          <p:cNvPr id="3" name="Content Placeholder 2"/>
          <p:cNvSpPr>
            <a:spLocks noGrp="1"/>
          </p:cNvSpPr>
          <p:nvPr>
            <p:ph idx="1"/>
          </p:nvPr>
        </p:nvSpPr>
        <p:spPr>
          <a:xfrm>
            <a:off x="297455" y="2071170"/>
            <a:ext cx="11336357" cy="4660135"/>
          </a:xfrm>
        </p:spPr>
        <p:txBody>
          <a:bodyPr>
            <a:noAutofit/>
          </a:bodyPr>
          <a:lstStyle/>
          <a:p>
            <a:pPr marL="0" indent="0">
              <a:buNone/>
            </a:pPr>
            <a:r>
              <a:rPr lang="en-US" sz="4800" dirty="0"/>
              <a:t>“The earth seemed unearthly.  We are accustomed to look upon the shackled form of a conquered monster, but there– there you could look at a thing monstrous and free.  It was unearthly, and the men were– No, they were not inhuman.” (32)</a:t>
            </a:r>
          </a:p>
        </p:txBody>
      </p:sp>
    </p:spTree>
    <p:extLst>
      <p:ext uri="{BB962C8B-B14F-4D97-AF65-F5344CB8AC3E}">
        <p14:creationId xmlns:p14="http://schemas.microsoft.com/office/powerpoint/2010/main" val="3318942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Practice Passage: Paraphrase and a Close Look at Narrator’s Characterization</a:t>
            </a:r>
          </a:p>
        </p:txBody>
      </p:sp>
      <p:sp>
        <p:nvSpPr>
          <p:cNvPr id="3" name="Content Placeholder 2"/>
          <p:cNvSpPr>
            <a:spLocks noGrp="1"/>
          </p:cNvSpPr>
          <p:nvPr>
            <p:ph idx="1"/>
          </p:nvPr>
        </p:nvSpPr>
        <p:spPr>
          <a:xfrm>
            <a:off x="77118" y="2027104"/>
            <a:ext cx="12114881" cy="4830896"/>
          </a:xfrm>
        </p:spPr>
        <p:txBody>
          <a:bodyPr>
            <a:noAutofit/>
          </a:bodyPr>
          <a:lstStyle/>
          <a:p>
            <a:pPr marL="0" indent="0">
              <a:buNone/>
            </a:pPr>
            <a:r>
              <a:rPr lang="en-US" sz="4000" dirty="0"/>
              <a:t>“The point was in his being a gifted creature, and that of all his gifts the one that stood out pre-eminently, that carried with it a sense of real presence, was his ability to talk, his words– the gift of expression, the bewildering, the illuminating, the most exalted and the most contemptible, the pulsating stream of light, or the deceitful flow from the heart of an impenetrable darkness.” (43</a:t>
            </a:r>
            <a:r>
              <a:rPr lang="en-US" sz="3600" dirty="0"/>
              <a:t>)</a:t>
            </a:r>
          </a:p>
        </p:txBody>
      </p:sp>
    </p:spTree>
    <p:extLst>
      <p:ext uri="{BB962C8B-B14F-4D97-AF65-F5344CB8AC3E}">
        <p14:creationId xmlns:p14="http://schemas.microsoft.com/office/powerpoint/2010/main" val="3344128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Close Readings: Together</a:t>
            </a:r>
          </a:p>
        </p:txBody>
      </p:sp>
      <p:sp>
        <p:nvSpPr>
          <p:cNvPr id="3" name="Content Placeholder 2"/>
          <p:cNvSpPr>
            <a:spLocks noGrp="1"/>
          </p:cNvSpPr>
          <p:nvPr>
            <p:ph idx="1"/>
          </p:nvPr>
        </p:nvSpPr>
        <p:spPr>
          <a:xfrm>
            <a:off x="198304" y="2115238"/>
            <a:ext cx="11993695" cy="4742761"/>
          </a:xfrm>
        </p:spPr>
        <p:txBody>
          <a:bodyPr>
            <a:normAutofit fontScale="85000" lnSpcReduction="20000"/>
          </a:bodyPr>
          <a:lstStyle/>
          <a:p>
            <a:pPr marL="0" indent="0">
              <a:buNone/>
            </a:pPr>
            <a:r>
              <a:rPr lang="en-US" dirty="0"/>
              <a:t>“I was looking down at the sounding-pole, and feeling much annoyed to see at each try a little more of it stick out of that river, when I saw my </a:t>
            </a:r>
            <a:r>
              <a:rPr lang="en-US" dirty="0" err="1"/>
              <a:t>poleman</a:t>
            </a:r>
            <a:r>
              <a:rPr lang="en-US" dirty="0"/>
              <a:t> give up on the business suddenly, and stretch himself flat on the deck, without even taking the trouble to haul his pole in. He kept hold on it though, and it trailed in the water. At the same time the fireman, whom I could also see below me, sat down abruptly before his furnace and ducked his head. I was amazed. Then I had to look at the river mighty quick, because there was a snag in the fairway. Sticks, little sticks, were flying about—thick: they were whizzing before my nose, dropping below me, striking behind me against my pilot-house. All this time the river, the shore, the woods, were very quiet—perfectly quiet. I could only hear the heavy splashing thump of the stern-wheel and the patter of these things. We cleared the snag clumsily. Arrows, by Jove! We were being shot at! I stepped in quickly to close the shutter on the landside. That fool-helmsman, his hands on the spokes, was lifting his knees high, stamping his feet, champing his mouth, like a reined-in horse. Confound him! And we were staggering within ten feet of the bank. I had to lean right out to swing the heavy shutter, and I saw a face amongst the leaves on the level with my own, looking at me very fierce and steady; and then suddenly, as though a veil had been removed from my eyes, I made out, deep in the tangled gloom, naked breasts, arms, legs, glaring eyes—the bush was swarming with human limbs in movement, glistening of bronze </a:t>
            </a:r>
            <a:r>
              <a:rPr lang="en-US" dirty="0" err="1"/>
              <a:t>colour</a:t>
            </a:r>
            <a:r>
              <a:rPr lang="en-US" dirty="0"/>
              <a:t>. The twigs shook, swayed, and rustled, the arrows flew out of them, and then the shutter came to. ‘Steer her straight,’ I said to the helmsman. He held his head rigid, face forward; but his eyes rolled, he kept on lifting and setting down his feet gently, his mouth foamed a little. ‘Keep quiet!’ I said in a fury. I might just as well have ordered a tree not to sway in the wind. I darted out. Below me there was a great scuffle of feet on the iron deck; confused exclamations; a voice screamed, ‘Can you turn back?’</a:t>
            </a:r>
          </a:p>
        </p:txBody>
      </p:sp>
    </p:spTree>
    <p:extLst>
      <p:ext uri="{BB962C8B-B14F-4D97-AF65-F5344CB8AC3E}">
        <p14:creationId xmlns:p14="http://schemas.microsoft.com/office/powerpoint/2010/main" val="1525807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Annotation Practice- You will need different colored pens/highlighters/etc. </a:t>
            </a:r>
          </a:p>
        </p:txBody>
      </p:sp>
      <p:sp>
        <p:nvSpPr>
          <p:cNvPr id="3" name="Content Placeholder 2"/>
          <p:cNvSpPr>
            <a:spLocks noGrp="1"/>
          </p:cNvSpPr>
          <p:nvPr>
            <p:ph idx="1"/>
          </p:nvPr>
        </p:nvSpPr>
        <p:spPr>
          <a:xfrm>
            <a:off x="1" y="2082188"/>
            <a:ext cx="12041436" cy="4671151"/>
          </a:xfrm>
        </p:spPr>
        <p:txBody>
          <a:bodyPr>
            <a:normAutofit lnSpcReduction="10000"/>
          </a:bodyPr>
          <a:lstStyle/>
          <a:p>
            <a:r>
              <a:rPr lang="en-US" sz="3200" dirty="0"/>
              <a:t>Step 1: Read without annotating. </a:t>
            </a:r>
          </a:p>
          <a:p>
            <a:r>
              <a:rPr lang="en-US" sz="3200" dirty="0"/>
              <a:t>Step 2: Annotate what YOU think is important. </a:t>
            </a:r>
          </a:p>
          <a:p>
            <a:r>
              <a:rPr lang="en-US" sz="3200" dirty="0"/>
              <a:t>Step 3: Switch colors.  Annotate for </a:t>
            </a:r>
            <a:r>
              <a:rPr lang="en-US" sz="3200"/>
              <a:t>the Marlow’s </a:t>
            </a:r>
            <a:r>
              <a:rPr lang="en-US" sz="3200" dirty="0"/>
              <a:t>attitude toward his WORKERS.</a:t>
            </a:r>
          </a:p>
          <a:p>
            <a:r>
              <a:rPr lang="en-US" sz="3200" dirty="0"/>
              <a:t>Step 4: Switch colors. Annotate for </a:t>
            </a:r>
            <a:r>
              <a:rPr lang="en-US" sz="3200"/>
              <a:t>the Marlow’s </a:t>
            </a:r>
            <a:r>
              <a:rPr lang="en-US" sz="3200" dirty="0"/>
              <a:t>attitude toward his ENVIRONMENT.</a:t>
            </a:r>
          </a:p>
          <a:p>
            <a:r>
              <a:rPr lang="en-US" sz="3200" dirty="0"/>
              <a:t>Step 5: Switch colors.  Annotate for figurative language, and make notes about the PURPOSE of each. </a:t>
            </a:r>
          </a:p>
          <a:p>
            <a:r>
              <a:rPr lang="en-US" sz="3200" dirty="0"/>
              <a:t>Step 6: Switch colors. Annotate for MOTIFS and THEMATIC points. </a:t>
            </a:r>
          </a:p>
          <a:p>
            <a:pPr marL="0" indent="0">
              <a:buNone/>
            </a:pPr>
            <a:endParaRPr lang="en-US" dirty="0"/>
          </a:p>
          <a:p>
            <a:endParaRPr lang="en-US" dirty="0"/>
          </a:p>
        </p:txBody>
      </p:sp>
    </p:spTree>
    <p:extLst>
      <p:ext uri="{BB962C8B-B14F-4D97-AF65-F5344CB8AC3E}">
        <p14:creationId xmlns:p14="http://schemas.microsoft.com/office/powerpoint/2010/main" val="3456694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5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5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5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25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5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25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25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25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25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25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25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25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Reflection</a:t>
            </a:r>
          </a:p>
        </p:txBody>
      </p:sp>
      <p:sp>
        <p:nvSpPr>
          <p:cNvPr id="3" name="Content Placeholder 2"/>
          <p:cNvSpPr>
            <a:spLocks noGrp="1"/>
          </p:cNvSpPr>
          <p:nvPr>
            <p:ph idx="1"/>
          </p:nvPr>
        </p:nvSpPr>
        <p:spPr>
          <a:xfrm>
            <a:off x="1" y="2115238"/>
            <a:ext cx="11931266" cy="4742761"/>
          </a:xfrm>
        </p:spPr>
        <p:txBody>
          <a:bodyPr>
            <a:noAutofit/>
          </a:bodyPr>
          <a:lstStyle/>
          <a:p>
            <a:r>
              <a:rPr lang="en-US" sz="3600" dirty="0"/>
              <a:t>Discuss: How is Conrad’s language condensed or even cryptic? How does his writing style enhance or hinder your understanding of the central meaning?</a:t>
            </a:r>
          </a:p>
          <a:p>
            <a:pPr marL="0" indent="0">
              <a:buNone/>
            </a:pPr>
            <a:endParaRPr lang="en-US" sz="3600" dirty="0"/>
          </a:p>
          <a:p>
            <a:r>
              <a:rPr lang="en-US" sz="3600" dirty="0"/>
              <a:t>Write: Discuss the author’s development of the work motif in the excerpt.  Then, discuss the impact of the development of that motif on the work as a whole.  </a:t>
            </a:r>
          </a:p>
        </p:txBody>
      </p:sp>
    </p:spTree>
    <p:extLst>
      <p:ext uri="{BB962C8B-B14F-4D97-AF65-F5344CB8AC3E}">
        <p14:creationId xmlns:p14="http://schemas.microsoft.com/office/powerpoint/2010/main" val="2898650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86</TotalTime>
  <Words>1741</Words>
  <Application>Microsoft Office PowerPoint</Application>
  <PresentationFormat>Widescreen</PresentationFormat>
  <Paragraphs>79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Berlin</vt:lpstr>
      <vt:lpstr>Heart of Darkness Part II</vt:lpstr>
      <vt:lpstr>You will need….</vt:lpstr>
      <vt:lpstr>Restraint and Motif</vt:lpstr>
      <vt:lpstr>Close Reading</vt:lpstr>
      <vt:lpstr>Practice Passages: Paraphrase and a Close Look at Style</vt:lpstr>
      <vt:lpstr>Practice Passage: Paraphrase and a Close Look at Narrator’s Characterization</vt:lpstr>
      <vt:lpstr>Close Readings: Together</vt:lpstr>
      <vt:lpstr>Annotation Practice- You will need different colored pens/highlighters/etc. </vt:lpstr>
      <vt:lpstr>Reflection</vt:lpstr>
      <vt:lpstr>Close Readings: Together</vt:lpstr>
      <vt:lpstr>Close Reading: Independent</vt:lpstr>
      <vt:lpstr>Annotation Practice- You will need different colored pens/highlighters/etc. </vt:lpstr>
      <vt:lpstr>Reflection</vt:lpstr>
      <vt:lpstr>Close Reading: Independent</vt:lpstr>
      <vt:lpstr>The Mysterious Kurtz</vt:lpstr>
      <vt:lpstr>The Mysterious Kurtz</vt:lpstr>
      <vt:lpstr>Exit Ticket</vt:lpstr>
    </vt:vector>
  </TitlesOfParts>
  <Company>JMCSS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Heart of Darkness Part II</dc:title>
  <dc:creator>Margaret D. Livingston</dc:creator>
  <cp:lastModifiedBy>Margaret D. Livingston</cp:lastModifiedBy>
  <cp:revision>17</cp:revision>
  <dcterms:created xsi:type="dcterms:W3CDTF">2018-02-23T13:57:29Z</dcterms:created>
  <dcterms:modified xsi:type="dcterms:W3CDTF">2018-03-02T19:32:22Z</dcterms:modified>
</cp:coreProperties>
</file>