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61" r:id="rId3"/>
    <p:sldId id="265" r:id="rId4"/>
    <p:sldId id="257" r:id="rId5"/>
    <p:sldId id="258" r:id="rId6"/>
    <p:sldId id="259" r:id="rId7"/>
    <p:sldId id="262" r:id="rId8"/>
    <p:sldId id="263" r:id="rId9"/>
    <p:sldId id="264" r:id="rId10"/>
    <p:sldId id="260" r:id="rId11"/>
    <p:sldId id="266" r:id="rId12"/>
    <p:sldId id="269" r:id="rId13"/>
    <p:sldId id="270"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23046FE-4898-4DB1-B2FC-0E488AA5AF11}">
          <p14:sldIdLst>
            <p14:sldId id="256"/>
            <p14:sldId id="261"/>
            <p14:sldId id="265"/>
            <p14:sldId id="257"/>
            <p14:sldId id="258"/>
            <p14:sldId id="259"/>
            <p14:sldId id="262"/>
            <p14:sldId id="263"/>
            <p14:sldId id="264"/>
            <p14:sldId id="260"/>
            <p14:sldId id="266"/>
            <p14:sldId id="269"/>
            <p14:sldId id="270"/>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05DF6-ABC8-4234-846B-E7B12C0F6E88}" type="datetimeFigureOut">
              <a:rPr lang="en-US" smtClean="0"/>
              <a:t>3/8/2018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98A2C-AA88-4616-AD3D-35701663FC0F}" type="slidenum">
              <a:rPr lang="en-US" smtClean="0"/>
              <a:t>‹#›</a:t>
            </a:fld>
            <a:endParaRPr lang="en-US"/>
          </a:p>
        </p:txBody>
      </p:sp>
    </p:spTree>
    <p:extLst>
      <p:ext uri="{BB962C8B-B14F-4D97-AF65-F5344CB8AC3E}">
        <p14:creationId xmlns:p14="http://schemas.microsoft.com/office/powerpoint/2010/main" val="242988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Geneva" pitchFamily="123" charset="-128"/>
              </a:defRPr>
            </a:lvl1pPr>
            <a:lvl2pPr marL="742950" indent="-285750">
              <a:spcBef>
                <a:spcPct val="30000"/>
              </a:spcBef>
              <a:defRPr sz="1200">
                <a:solidFill>
                  <a:schemeClr val="tx1"/>
                </a:solidFill>
                <a:latin typeface="Arial" panose="020B0604020202020204" pitchFamily="34" charset="0"/>
                <a:ea typeface="Geneva" pitchFamily="123" charset="-128"/>
              </a:defRPr>
            </a:lvl2pPr>
            <a:lvl3pPr marL="1143000" indent="-228600">
              <a:spcBef>
                <a:spcPct val="30000"/>
              </a:spcBef>
              <a:defRPr sz="1200">
                <a:solidFill>
                  <a:schemeClr val="tx1"/>
                </a:solidFill>
                <a:latin typeface="Arial" panose="020B0604020202020204" pitchFamily="34" charset="0"/>
                <a:ea typeface="Geneva" pitchFamily="123" charset="-128"/>
              </a:defRPr>
            </a:lvl3pPr>
            <a:lvl4pPr marL="1600200" indent="-228600">
              <a:spcBef>
                <a:spcPct val="30000"/>
              </a:spcBef>
              <a:defRPr sz="1200">
                <a:solidFill>
                  <a:schemeClr val="tx1"/>
                </a:solidFill>
                <a:latin typeface="Arial" panose="020B0604020202020204" pitchFamily="34" charset="0"/>
                <a:ea typeface="Geneva" pitchFamily="123" charset="-128"/>
              </a:defRPr>
            </a:lvl4pPr>
            <a:lvl5pPr marL="2057400" indent="-228600">
              <a:spcBef>
                <a:spcPct val="30000"/>
              </a:spcBef>
              <a:defRPr sz="1200">
                <a:solidFill>
                  <a:schemeClr val="tx1"/>
                </a:solidFill>
                <a:latin typeface="Arial" panose="020B0604020202020204" pitchFamily="34" charset="0"/>
                <a:ea typeface="Geneva" pitchFamily="123"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23"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23"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23"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23" charset="-128"/>
              </a:defRPr>
            </a:lvl9pPr>
          </a:lstStyle>
          <a:p>
            <a:pPr>
              <a:spcBef>
                <a:spcPct val="0"/>
              </a:spcBef>
            </a:pPr>
            <a:fld id="{E9057879-1100-42CF-92F3-BFD9408FFC6E}" type="slidenum">
              <a:rPr lang="en-US" altLang="en-US"/>
              <a:pPr>
                <a:spcBef>
                  <a:spcPct val="0"/>
                </a:spcBef>
              </a:pPr>
              <a:t>12</a:t>
            </a:fld>
            <a:endParaRPr lang="en-US" altLang="en-US"/>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a typeface="Geneva" pitchFamily="123" charset="-128"/>
            </a:endParaRPr>
          </a:p>
        </p:txBody>
      </p:sp>
    </p:spTree>
    <p:extLst>
      <p:ext uri="{BB962C8B-B14F-4D97-AF65-F5344CB8AC3E}">
        <p14:creationId xmlns:p14="http://schemas.microsoft.com/office/powerpoint/2010/main" val="172810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Geneva" pitchFamily="123" charset="-128"/>
              </a:defRPr>
            </a:lvl1pPr>
            <a:lvl2pPr marL="742950" indent="-285750">
              <a:spcBef>
                <a:spcPct val="30000"/>
              </a:spcBef>
              <a:defRPr sz="1200">
                <a:solidFill>
                  <a:schemeClr val="tx1"/>
                </a:solidFill>
                <a:latin typeface="Arial" panose="020B0604020202020204" pitchFamily="34" charset="0"/>
                <a:ea typeface="Geneva" pitchFamily="123" charset="-128"/>
              </a:defRPr>
            </a:lvl2pPr>
            <a:lvl3pPr marL="1143000" indent="-228600">
              <a:spcBef>
                <a:spcPct val="30000"/>
              </a:spcBef>
              <a:defRPr sz="1200">
                <a:solidFill>
                  <a:schemeClr val="tx1"/>
                </a:solidFill>
                <a:latin typeface="Arial" panose="020B0604020202020204" pitchFamily="34" charset="0"/>
                <a:ea typeface="Geneva" pitchFamily="123" charset="-128"/>
              </a:defRPr>
            </a:lvl3pPr>
            <a:lvl4pPr marL="1600200" indent="-228600">
              <a:spcBef>
                <a:spcPct val="30000"/>
              </a:spcBef>
              <a:defRPr sz="1200">
                <a:solidFill>
                  <a:schemeClr val="tx1"/>
                </a:solidFill>
                <a:latin typeface="Arial" panose="020B0604020202020204" pitchFamily="34" charset="0"/>
                <a:ea typeface="Geneva" pitchFamily="123" charset="-128"/>
              </a:defRPr>
            </a:lvl4pPr>
            <a:lvl5pPr marL="2057400" indent="-228600">
              <a:spcBef>
                <a:spcPct val="30000"/>
              </a:spcBef>
              <a:defRPr sz="1200">
                <a:solidFill>
                  <a:schemeClr val="tx1"/>
                </a:solidFill>
                <a:latin typeface="Arial" panose="020B0604020202020204" pitchFamily="34" charset="0"/>
                <a:ea typeface="Geneva" pitchFamily="123"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23"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23"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23"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23" charset="-128"/>
              </a:defRPr>
            </a:lvl9pPr>
          </a:lstStyle>
          <a:p>
            <a:pPr>
              <a:spcBef>
                <a:spcPct val="0"/>
              </a:spcBef>
            </a:pPr>
            <a:fld id="{323B2D94-3294-4E34-ACA1-AC9C5AAD1AE7}" type="slidenum">
              <a:rPr lang="en-US" altLang="en-US"/>
              <a:pPr>
                <a:spcBef>
                  <a:spcPct val="0"/>
                </a:spcBef>
              </a:pPr>
              <a:t>13</a:t>
            </a:fld>
            <a:endParaRPr lang="en-US" altLang="en-US"/>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a typeface="Geneva" pitchFamily="123" charset="-128"/>
            </a:endParaRPr>
          </a:p>
        </p:txBody>
      </p:sp>
    </p:spTree>
    <p:extLst>
      <p:ext uri="{BB962C8B-B14F-4D97-AF65-F5344CB8AC3E}">
        <p14:creationId xmlns:p14="http://schemas.microsoft.com/office/powerpoint/2010/main" val="332506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3/8/2018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3/8/2018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3/8/2018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3/8/2018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3/8/2018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Women in</a:t>
            </a:r>
            <a:br>
              <a:rPr lang="en-US" dirty="0" smtClean="0"/>
            </a:br>
            <a:r>
              <a:rPr lang="en-US" dirty="0" smtClean="0"/>
              <a:t> </a:t>
            </a:r>
            <a:r>
              <a:rPr lang="en-US" i="1" dirty="0" smtClean="0"/>
              <a:t>Heart of Darkness</a:t>
            </a:r>
            <a:endParaRPr lang="en-US" i="1" dirty="0"/>
          </a:p>
        </p:txBody>
      </p:sp>
    </p:spTree>
    <p:extLst>
      <p:ext uri="{BB962C8B-B14F-4D97-AF65-F5344CB8AC3E}">
        <p14:creationId xmlns:p14="http://schemas.microsoft.com/office/powerpoint/2010/main" val="2086613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sp>
        <p:nvSpPr>
          <p:cNvPr id="3" name="Content Placeholder 2"/>
          <p:cNvSpPr>
            <a:spLocks noGrp="1"/>
          </p:cNvSpPr>
          <p:nvPr>
            <p:ph idx="1"/>
          </p:nvPr>
        </p:nvSpPr>
        <p:spPr>
          <a:xfrm>
            <a:off x="909618" y="1387365"/>
            <a:ext cx="10862442" cy="5470635"/>
          </a:xfrm>
        </p:spPr>
        <p:txBody>
          <a:bodyPr>
            <a:noAutofit/>
          </a:bodyPr>
          <a:lstStyle/>
          <a:p>
            <a:r>
              <a:rPr lang="en-US" sz="3600" dirty="0" smtClean="0"/>
              <a:t>Compare and contrast Kurtz’s Native Mistress with his Intended. </a:t>
            </a:r>
          </a:p>
          <a:p>
            <a:r>
              <a:rPr lang="en-US" sz="3600" dirty="0" smtClean="0"/>
              <a:t>How does Marlow reveal the character of each in your close reading passages? Consider such literary elements as imagery, diction, tone, point of view, etc. </a:t>
            </a:r>
          </a:p>
          <a:p>
            <a:r>
              <a:rPr lang="en-US" sz="3600" dirty="0" smtClean="0"/>
              <a:t>How does this contrast impact the novel as a whole? Consider theme, motif, character (of Kurtz) and symbolism.  </a:t>
            </a:r>
            <a:endParaRPr lang="en-US" sz="3600" dirty="0"/>
          </a:p>
        </p:txBody>
      </p:sp>
    </p:spTree>
    <p:extLst>
      <p:ext uri="{BB962C8B-B14F-4D97-AF65-F5344CB8AC3E}">
        <p14:creationId xmlns:p14="http://schemas.microsoft.com/office/powerpoint/2010/main" val="1465082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Literary Criticism </a:t>
            </a:r>
            <a:endParaRPr lang="en-US" dirty="0"/>
          </a:p>
        </p:txBody>
      </p:sp>
    </p:spTree>
    <p:extLst>
      <p:ext uri="{BB962C8B-B14F-4D97-AF65-F5344CB8AC3E}">
        <p14:creationId xmlns:p14="http://schemas.microsoft.com/office/powerpoint/2010/main" val="367165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4038600" y="4267200"/>
            <a:ext cx="419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bg2"/>
                </a:solidFill>
                <a:latin typeface="Arial" panose="020B0604020202020204" pitchFamily="34" charset="0"/>
                <a:ea typeface="Geneva" pitchFamily="123" charset="-128"/>
              </a:defRPr>
            </a:lvl1pPr>
            <a:lvl2pPr marL="742950" indent="-285750">
              <a:defRPr sz="3200">
                <a:solidFill>
                  <a:schemeClr val="bg2"/>
                </a:solidFill>
                <a:latin typeface="Arial" panose="020B0604020202020204" pitchFamily="34" charset="0"/>
                <a:ea typeface="Geneva" pitchFamily="123" charset="-128"/>
              </a:defRPr>
            </a:lvl2pPr>
            <a:lvl3pPr marL="1143000" indent="-228600">
              <a:defRPr sz="3200">
                <a:solidFill>
                  <a:schemeClr val="bg2"/>
                </a:solidFill>
                <a:latin typeface="Arial" panose="020B0604020202020204" pitchFamily="34" charset="0"/>
                <a:ea typeface="Geneva" pitchFamily="123" charset="-128"/>
              </a:defRPr>
            </a:lvl3pPr>
            <a:lvl4pPr marL="1600200" indent="-228600">
              <a:defRPr sz="3200">
                <a:solidFill>
                  <a:schemeClr val="bg2"/>
                </a:solidFill>
                <a:latin typeface="Arial" panose="020B0604020202020204" pitchFamily="34" charset="0"/>
                <a:ea typeface="Geneva" pitchFamily="123" charset="-128"/>
              </a:defRPr>
            </a:lvl4pPr>
            <a:lvl5pPr marL="2057400" indent="-228600">
              <a:defRPr sz="3200">
                <a:solidFill>
                  <a:schemeClr val="bg2"/>
                </a:solidFill>
                <a:latin typeface="Arial" panose="020B0604020202020204" pitchFamily="34" charset="0"/>
                <a:ea typeface="Geneva" pitchFamily="123" charset="-128"/>
              </a:defRPr>
            </a:lvl5pPr>
            <a:lvl6pPr marL="25146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6pPr>
            <a:lvl7pPr marL="29718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7pPr>
            <a:lvl8pPr marL="34290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8pPr>
            <a:lvl9pPr marL="38862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9pPr>
          </a:lstStyle>
          <a:p>
            <a:pPr eaLnBrk="1" hangingPunct="1">
              <a:spcBef>
                <a:spcPct val="50000"/>
              </a:spcBef>
            </a:pPr>
            <a:endParaRPr lang="en-US" altLang="en-US"/>
          </a:p>
        </p:txBody>
      </p:sp>
      <p:sp>
        <p:nvSpPr>
          <p:cNvPr id="97283" name="Rectangle 3"/>
          <p:cNvSpPr>
            <a:spLocks noChangeArrowheads="1"/>
          </p:cNvSpPr>
          <p:nvPr/>
        </p:nvSpPr>
        <p:spPr bwMode="auto">
          <a:xfrm>
            <a:off x="1905000" y="14478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bg2"/>
                </a:solidFill>
                <a:latin typeface="Arial" panose="020B0604020202020204" pitchFamily="34" charset="0"/>
                <a:ea typeface="Geneva" pitchFamily="123" charset="-128"/>
              </a:defRPr>
            </a:lvl1pPr>
            <a:lvl2pPr>
              <a:defRPr sz="3200">
                <a:solidFill>
                  <a:schemeClr val="bg2"/>
                </a:solidFill>
                <a:latin typeface="Arial" panose="020B0604020202020204" pitchFamily="34" charset="0"/>
                <a:ea typeface="Geneva" pitchFamily="123" charset="-128"/>
              </a:defRPr>
            </a:lvl2pPr>
            <a:lvl3pPr marL="1143000" indent="-228600">
              <a:defRPr sz="3200">
                <a:solidFill>
                  <a:schemeClr val="bg2"/>
                </a:solidFill>
                <a:latin typeface="Arial" panose="020B0604020202020204" pitchFamily="34" charset="0"/>
                <a:ea typeface="Geneva" pitchFamily="123" charset="-128"/>
              </a:defRPr>
            </a:lvl3pPr>
            <a:lvl4pPr marL="1600200" indent="-228600">
              <a:defRPr sz="3200">
                <a:solidFill>
                  <a:schemeClr val="bg2"/>
                </a:solidFill>
                <a:latin typeface="Arial" panose="020B0604020202020204" pitchFamily="34" charset="0"/>
                <a:ea typeface="Geneva" pitchFamily="123" charset="-128"/>
              </a:defRPr>
            </a:lvl4pPr>
            <a:lvl5pPr marL="2057400" indent="-228600">
              <a:defRPr sz="3200">
                <a:solidFill>
                  <a:schemeClr val="bg2"/>
                </a:solidFill>
                <a:latin typeface="Arial" panose="020B0604020202020204" pitchFamily="34" charset="0"/>
                <a:ea typeface="Geneva" pitchFamily="123" charset="-128"/>
              </a:defRPr>
            </a:lvl5pPr>
            <a:lvl6pPr marL="25146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6pPr>
            <a:lvl7pPr marL="29718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7pPr>
            <a:lvl8pPr marL="34290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8pPr>
            <a:lvl9pPr marL="38862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9pPr>
          </a:lstStyle>
          <a:p>
            <a:pPr eaLnBrk="1" hangingPunct="1"/>
            <a:endParaRPr lang="en-US" altLang="en-US" sz="1800" b="1">
              <a:solidFill>
                <a:schemeClr val="bg1"/>
              </a:solidFill>
            </a:endParaRPr>
          </a:p>
          <a:p>
            <a:pPr lvl="1" eaLnBrk="1" hangingPunct="1"/>
            <a:r>
              <a:rPr lang="en-US" altLang="en-US" sz="1800" b="1">
                <a:solidFill>
                  <a:schemeClr val="bg1"/>
                </a:solidFill>
              </a:rPr>
              <a:t> </a:t>
            </a:r>
            <a:endParaRPr lang="en-US" altLang="en-US" sz="1800" b="1">
              <a:solidFill>
                <a:srgbClr val="CC0000"/>
              </a:solidFill>
            </a:endParaRPr>
          </a:p>
        </p:txBody>
      </p:sp>
      <p:sp>
        <p:nvSpPr>
          <p:cNvPr id="97285" name="Rectangle 5"/>
          <p:cNvSpPr>
            <a:spLocks noChangeArrowheads="1"/>
          </p:cNvSpPr>
          <p:nvPr/>
        </p:nvSpPr>
        <p:spPr bwMode="auto">
          <a:xfrm>
            <a:off x="1251678" y="1768475"/>
            <a:ext cx="10399039"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Geneva" pitchFamily="123" charset="-128"/>
              </a:defRPr>
            </a:lvl1pPr>
            <a:lvl2pPr marL="742950" indent="-285750">
              <a:spcBef>
                <a:spcPct val="20000"/>
              </a:spcBef>
              <a:buChar char="–"/>
              <a:defRPr sz="2800">
                <a:solidFill>
                  <a:schemeClr val="tx1"/>
                </a:solidFill>
                <a:latin typeface="Arial" panose="020B0604020202020204" pitchFamily="34" charset="0"/>
                <a:ea typeface="Geneva" pitchFamily="123" charset="-128"/>
              </a:defRPr>
            </a:lvl2pPr>
            <a:lvl3pPr marL="1143000" indent="-228600">
              <a:spcBef>
                <a:spcPct val="20000"/>
              </a:spcBef>
              <a:buChar char="•"/>
              <a:defRPr sz="2400">
                <a:solidFill>
                  <a:schemeClr val="tx1"/>
                </a:solidFill>
                <a:latin typeface="Arial" panose="020B0604020202020204" pitchFamily="34" charset="0"/>
                <a:ea typeface="Geneva" pitchFamily="123" charset="-128"/>
              </a:defRPr>
            </a:lvl3pPr>
            <a:lvl4pPr marL="1600200" indent="-228600">
              <a:spcBef>
                <a:spcPct val="20000"/>
              </a:spcBef>
              <a:buChar char="–"/>
              <a:defRPr sz="2000">
                <a:solidFill>
                  <a:schemeClr val="tx1"/>
                </a:solidFill>
                <a:latin typeface="Arial" panose="020B0604020202020204" pitchFamily="34" charset="0"/>
                <a:ea typeface="Geneva" pitchFamily="123" charset="-128"/>
              </a:defRPr>
            </a:lvl4pPr>
            <a:lvl5pPr marL="2057400" indent="-228600">
              <a:spcBef>
                <a:spcPct val="20000"/>
              </a:spcBef>
              <a:buChar char="»"/>
              <a:defRPr sz="2000">
                <a:solidFill>
                  <a:schemeClr val="tx1"/>
                </a:solidFill>
                <a:latin typeface="Arial" panose="020B0604020202020204" pitchFamily="34" charset="0"/>
                <a:ea typeface="Geneva" pitchFamily="12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2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2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2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23" charset="-128"/>
              </a:defRPr>
            </a:lvl9pPr>
          </a:lstStyle>
          <a:p>
            <a:pPr eaLnBrk="1" hangingPunct="1">
              <a:spcBef>
                <a:spcPct val="0"/>
              </a:spcBef>
              <a:buFontTx/>
              <a:buNone/>
            </a:pPr>
            <a:r>
              <a:rPr lang="en-US" altLang="en-US" b="1" dirty="0" smtClean="0">
                <a:latin typeface="+mn-lt"/>
              </a:rPr>
              <a:t>The </a:t>
            </a:r>
            <a:r>
              <a:rPr lang="en-US" altLang="en-US" b="1" dirty="0">
                <a:latin typeface="+mn-lt"/>
              </a:rPr>
              <a:t>kind of liberalism espoused here by Marlow/Conrad touched all the best minds of the age in England, Europe, and American.  It took different forms in the minds of different people but almost always managed to sidestep the ultimate question of equality between white people and black people. . . </a:t>
            </a:r>
          </a:p>
          <a:p>
            <a:pPr eaLnBrk="1" hangingPunct="1">
              <a:spcBef>
                <a:spcPct val="0"/>
              </a:spcBef>
              <a:buFontTx/>
              <a:buNone/>
            </a:pPr>
            <a:endParaRPr lang="en-US" altLang="en-US" b="1" dirty="0">
              <a:solidFill>
                <a:schemeClr val="bg1"/>
              </a:solidFill>
              <a:latin typeface="+mn-lt"/>
            </a:endParaRPr>
          </a:p>
          <a:p>
            <a:pPr eaLnBrk="1" hangingPunct="1">
              <a:spcBef>
                <a:spcPct val="0"/>
              </a:spcBef>
              <a:buFontTx/>
              <a:buNone/>
            </a:pPr>
            <a:r>
              <a:rPr lang="en-US" altLang="en-US" b="1" dirty="0">
                <a:solidFill>
                  <a:srgbClr val="CC0000"/>
                </a:solidFill>
                <a:latin typeface="+mn-lt"/>
              </a:rPr>
              <a:t>The point of my observations should be clear by now, namely, that</a:t>
            </a:r>
            <a:r>
              <a:rPr lang="en-US" altLang="en-US" b="1" i="1" dirty="0">
                <a:solidFill>
                  <a:srgbClr val="CC0000"/>
                </a:solidFill>
                <a:latin typeface="+mn-lt"/>
              </a:rPr>
              <a:t> Conrad was a blood racist.</a:t>
            </a:r>
            <a:endParaRPr lang="en-US" altLang="en-US" b="1" dirty="0">
              <a:solidFill>
                <a:srgbClr val="CC0000"/>
              </a:solidFill>
              <a:latin typeface="+mn-lt"/>
            </a:endParaRPr>
          </a:p>
          <a:p>
            <a:pPr eaLnBrk="1" hangingPunct="1">
              <a:spcBef>
                <a:spcPct val="0"/>
              </a:spcBef>
              <a:buFontTx/>
              <a:buNone/>
            </a:pPr>
            <a:endParaRPr lang="en-US" altLang="en-US" sz="1800" b="1" dirty="0">
              <a:solidFill>
                <a:srgbClr val="CC0000"/>
              </a:solidFill>
              <a:latin typeface="+mn-lt"/>
            </a:endParaRPr>
          </a:p>
          <a:p>
            <a:pPr eaLnBrk="1" hangingPunct="1">
              <a:spcBef>
                <a:spcPct val="0"/>
              </a:spcBef>
              <a:buFontTx/>
              <a:buNone/>
            </a:pPr>
            <a:endParaRPr lang="en-US" altLang="en-US" sz="1800" b="1" dirty="0">
              <a:solidFill>
                <a:srgbClr val="CC0000"/>
              </a:solidFill>
            </a:endParaRPr>
          </a:p>
        </p:txBody>
      </p:sp>
      <p:sp>
        <p:nvSpPr>
          <p:cNvPr id="6" name="Title 1"/>
          <p:cNvSpPr>
            <a:spLocks noGrp="1"/>
          </p:cNvSpPr>
          <p:nvPr>
            <p:ph type="title"/>
          </p:nvPr>
        </p:nvSpPr>
        <p:spPr>
          <a:xfrm>
            <a:off x="1251678" y="382385"/>
            <a:ext cx="10178322" cy="1492132"/>
          </a:xfrm>
        </p:spPr>
        <p:txBody>
          <a:bodyPr/>
          <a:lstStyle/>
          <a:p>
            <a:r>
              <a:rPr lang="en-US" dirty="0" smtClean="0"/>
              <a:t>Chinua Achebe’s Critique</a:t>
            </a:r>
            <a:endParaRPr lang="en-US" dirty="0"/>
          </a:p>
        </p:txBody>
      </p:sp>
    </p:spTree>
    <p:extLst>
      <p:ext uri="{BB962C8B-B14F-4D97-AF65-F5344CB8AC3E}">
        <p14:creationId xmlns:p14="http://schemas.microsoft.com/office/powerpoint/2010/main" val="1371595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4038600" y="4267200"/>
            <a:ext cx="419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bg2"/>
                </a:solidFill>
                <a:latin typeface="Arial" panose="020B0604020202020204" pitchFamily="34" charset="0"/>
                <a:ea typeface="Geneva" pitchFamily="123" charset="-128"/>
              </a:defRPr>
            </a:lvl1pPr>
            <a:lvl2pPr marL="742950" indent="-285750">
              <a:defRPr sz="3200">
                <a:solidFill>
                  <a:schemeClr val="bg2"/>
                </a:solidFill>
                <a:latin typeface="Arial" panose="020B0604020202020204" pitchFamily="34" charset="0"/>
                <a:ea typeface="Geneva" pitchFamily="123" charset="-128"/>
              </a:defRPr>
            </a:lvl2pPr>
            <a:lvl3pPr marL="1143000" indent="-228600">
              <a:defRPr sz="3200">
                <a:solidFill>
                  <a:schemeClr val="bg2"/>
                </a:solidFill>
                <a:latin typeface="Arial" panose="020B0604020202020204" pitchFamily="34" charset="0"/>
                <a:ea typeface="Geneva" pitchFamily="123" charset="-128"/>
              </a:defRPr>
            </a:lvl3pPr>
            <a:lvl4pPr marL="1600200" indent="-228600">
              <a:defRPr sz="3200">
                <a:solidFill>
                  <a:schemeClr val="bg2"/>
                </a:solidFill>
                <a:latin typeface="Arial" panose="020B0604020202020204" pitchFamily="34" charset="0"/>
                <a:ea typeface="Geneva" pitchFamily="123" charset="-128"/>
              </a:defRPr>
            </a:lvl4pPr>
            <a:lvl5pPr marL="2057400" indent="-228600">
              <a:defRPr sz="3200">
                <a:solidFill>
                  <a:schemeClr val="bg2"/>
                </a:solidFill>
                <a:latin typeface="Arial" panose="020B0604020202020204" pitchFamily="34" charset="0"/>
                <a:ea typeface="Geneva" pitchFamily="123" charset="-128"/>
              </a:defRPr>
            </a:lvl5pPr>
            <a:lvl6pPr marL="25146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6pPr>
            <a:lvl7pPr marL="29718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7pPr>
            <a:lvl8pPr marL="34290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8pPr>
            <a:lvl9pPr marL="38862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9pPr>
          </a:lstStyle>
          <a:p>
            <a:pPr eaLnBrk="1" hangingPunct="1">
              <a:spcBef>
                <a:spcPct val="50000"/>
              </a:spcBef>
            </a:pPr>
            <a:endParaRPr lang="en-US" altLang="en-US"/>
          </a:p>
        </p:txBody>
      </p:sp>
      <p:sp>
        <p:nvSpPr>
          <p:cNvPr id="99331" name="Rectangle 3"/>
          <p:cNvSpPr>
            <a:spLocks noChangeArrowheads="1"/>
          </p:cNvSpPr>
          <p:nvPr/>
        </p:nvSpPr>
        <p:spPr bwMode="auto">
          <a:xfrm>
            <a:off x="1905000" y="14478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bg2"/>
                </a:solidFill>
                <a:latin typeface="Arial" panose="020B0604020202020204" pitchFamily="34" charset="0"/>
                <a:ea typeface="Geneva" pitchFamily="123" charset="-128"/>
              </a:defRPr>
            </a:lvl1pPr>
            <a:lvl2pPr>
              <a:defRPr sz="3200">
                <a:solidFill>
                  <a:schemeClr val="bg2"/>
                </a:solidFill>
                <a:latin typeface="Arial" panose="020B0604020202020204" pitchFamily="34" charset="0"/>
                <a:ea typeface="Geneva" pitchFamily="123" charset="-128"/>
              </a:defRPr>
            </a:lvl2pPr>
            <a:lvl3pPr marL="1143000" indent="-228600">
              <a:defRPr sz="3200">
                <a:solidFill>
                  <a:schemeClr val="bg2"/>
                </a:solidFill>
                <a:latin typeface="Arial" panose="020B0604020202020204" pitchFamily="34" charset="0"/>
                <a:ea typeface="Geneva" pitchFamily="123" charset="-128"/>
              </a:defRPr>
            </a:lvl3pPr>
            <a:lvl4pPr marL="1600200" indent="-228600">
              <a:defRPr sz="3200">
                <a:solidFill>
                  <a:schemeClr val="bg2"/>
                </a:solidFill>
                <a:latin typeface="Arial" panose="020B0604020202020204" pitchFamily="34" charset="0"/>
                <a:ea typeface="Geneva" pitchFamily="123" charset="-128"/>
              </a:defRPr>
            </a:lvl4pPr>
            <a:lvl5pPr marL="2057400" indent="-228600">
              <a:defRPr sz="3200">
                <a:solidFill>
                  <a:schemeClr val="bg2"/>
                </a:solidFill>
                <a:latin typeface="Arial" panose="020B0604020202020204" pitchFamily="34" charset="0"/>
                <a:ea typeface="Geneva" pitchFamily="123" charset="-128"/>
              </a:defRPr>
            </a:lvl5pPr>
            <a:lvl6pPr marL="25146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6pPr>
            <a:lvl7pPr marL="29718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7pPr>
            <a:lvl8pPr marL="34290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8pPr>
            <a:lvl9pPr marL="3886200" indent="-228600" eaLnBrk="0" fontAlgn="base" hangingPunct="0">
              <a:spcBef>
                <a:spcPct val="0"/>
              </a:spcBef>
              <a:spcAft>
                <a:spcPct val="0"/>
              </a:spcAft>
              <a:defRPr sz="3200">
                <a:solidFill>
                  <a:schemeClr val="bg2"/>
                </a:solidFill>
                <a:latin typeface="Arial" panose="020B0604020202020204" pitchFamily="34" charset="0"/>
                <a:ea typeface="Geneva" pitchFamily="123" charset="-128"/>
              </a:defRPr>
            </a:lvl9pPr>
          </a:lstStyle>
          <a:p>
            <a:pPr eaLnBrk="1" hangingPunct="1"/>
            <a:endParaRPr lang="en-US" altLang="en-US" sz="1800" b="1">
              <a:solidFill>
                <a:schemeClr val="bg1"/>
              </a:solidFill>
            </a:endParaRPr>
          </a:p>
          <a:p>
            <a:pPr lvl="1" eaLnBrk="1" hangingPunct="1"/>
            <a:r>
              <a:rPr lang="en-US" altLang="en-US" sz="1800" b="1">
                <a:solidFill>
                  <a:schemeClr val="bg1"/>
                </a:solidFill>
              </a:rPr>
              <a:t> </a:t>
            </a:r>
            <a:endParaRPr lang="en-US" altLang="en-US" sz="1800" b="1">
              <a:solidFill>
                <a:srgbClr val="CC0000"/>
              </a:solidFill>
            </a:endParaRPr>
          </a:p>
        </p:txBody>
      </p:sp>
      <p:sp>
        <p:nvSpPr>
          <p:cNvPr id="99333" name="Rectangle 5"/>
          <p:cNvSpPr>
            <a:spLocks noChangeArrowheads="1"/>
          </p:cNvSpPr>
          <p:nvPr/>
        </p:nvSpPr>
        <p:spPr bwMode="auto">
          <a:xfrm>
            <a:off x="898635" y="1292772"/>
            <a:ext cx="1092550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Geneva" pitchFamily="123" charset="-128"/>
              </a:defRPr>
            </a:lvl1pPr>
            <a:lvl2pPr marL="742950" indent="-285750">
              <a:spcBef>
                <a:spcPct val="20000"/>
              </a:spcBef>
              <a:buChar char="–"/>
              <a:defRPr sz="2800">
                <a:solidFill>
                  <a:schemeClr val="tx1"/>
                </a:solidFill>
                <a:latin typeface="Arial" panose="020B0604020202020204" pitchFamily="34" charset="0"/>
                <a:ea typeface="Geneva" pitchFamily="123" charset="-128"/>
              </a:defRPr>
            </a:lvl2pPr>
            <a:lvl3pPr marL="1143000" indent="-228600">
              <a:spcBef>
                <a:spcPct val="20000"/>
              </a:spcBef>
              <a:buChar char="•"/>
              <a:defRPr sz="2400">
                <a:solidFill>
                  <a:schemeClr val="tx1"/>
                </a:solidFill>
                <a:latin typeface="Arial" panose="020B0604020202020204" pitchFamily="34" charset="0"/>
                <a:ea typeface="Geneva" pitchFamily="123" charset="-128"/>
              </a:defRPr>
            </a:lvl3pPr>
            <a:lvl4pPr marL="1600200" indent="-228600">
              <a:spcBef>
                <a:spcPct val="20000"/>
              </a:spcBef>
              <a:buChar char="–"/>
              <a:defRPr sz="2000">
                <a:solidFill>
                  <a:schemeClr val="tx1"/>
                </a:solidFill>
                <a:latin typeface="Arial" panose="020B0604020202020204" pitchFamily="34" charset="0"/>
                <a:ea typeface="Geneva" pitchFamily="123" charset="-128"/>
              </a:defRPr>
            </a:lvl4pPr>
            <a:lvl5pPr marL="2057400" indent="-228600">
              <a:spcBef>
                <a:spcPct val="20000"/>
              </a:spcBef>
              <a:buChar char="»"/>
              <a:defRPr sz="2000">
                <a:solidFill>
                  <a:schemeClr val="tx1"/>
                </a:solidFill>
                <a:latin typeface="Arial" panose="020B0604020202020204" pitchFamily="34" charset="0"/>
                <a:ea typeface="Geneva" pitchFamily="12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2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2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2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23" charset="-128"/>
              </a:defRPr>
            </a:lvl9pPr>
          </a:lstStyle>
          <a:p>
            <a:pPr eaLnBrk="1" hangingPunct="1">
              <a:spcBef>
                <a:spcPct val="0"/>
              </a:spcBef>
              <a:buFontTx/>
              <a:buNone/>
            </a:pPr>
            <a:r>
              <a:rPr lang="en-US" altLang="en-US" sz="2400" b="1" dirty="0" smtClean="0">
                <a:solidFill>
                  <a:schemeClr val="bg1"/>
                </a:solidFill>
                <a:latin typeface="+mn-lt"/>
              </a:rPr>
              <a:t> </a:t>
            </a:r>
            <a:r>
              <a:rPr lang="en-US" altLang="en-US" sz="2400" b="1" dirty="0">
                <a:solidFill>
                  <a:srgbClr val="CC0000"/>
                </a:solidFill>
                <a:latin typeface="+mn-lt"/>
              </a:rPr>
              <a:t>And the question is whether a  novel which celebrates this dehumanization, which depersonalizes a portion of the human race, can be called a great work of art.  My answer is: No, it cannot.</a:t>
            </a:r>
            <a:r>
              <a:rPr lang="en-US" altLang="en-US" sz="2400" b="1" dirty="0">
                <a:solidFill>
                  <a:schemeClr val="bg1"/>
                </a:solidFill>
                <a:latin typeface="+mn-lt"/>
              </a:rPr>
              <a:t> </a:t>
            </a:r>
            <a:r>
              <a:rPr lang="en-US" altLang="en-US" sz="2400" b="1" dirty="0">
                <a:latin typeface="+mn-lt"/>
              </a:rPr>
              <a:t> </a:t>
            </a:r>
            <a:endParaRPr lang="en-US" altLang="en-US" sz="2400" b="1" dirty="0" smtClean="0">
              <a:latin typeface="+mn-lt"/>
            </a:endParaRPr>
          </a:p>
          <a:p>
            <a:pPr eaLnBrk="1" hangingPunct="1">
              <a:spcBef>
                <a:spcPct val="0"/>
              </a:spcBef>
              <a:buFontTx/>
              <a:buNone/>
            </a:pPr>
            <a:endParaRPr lang="en-US" altLang="en-US" sz="2400" b="1" dirty="0">
              <a:latin typeface="+mn-lt"/>
            </a:endParaRPr>
          </a:p>
          <a:p>
            <a:pPr eaLnBrk="1" hangingPunct="1">
              <a:spcBef>
                <a:spcPct val="0"/>
              </a:spcBef>
              <a:buFontTx/>
              <a:buNone/>
            </a:pPr>
            <a:r>
              <a:rPr lang="en-US" altLang="en-US" sz="2400" b="1" dirty="0" smtClean="0">
                <a:latin typeface="+mn-lt"/>
              </a:rPr>
              <a:t>I </a:t>
            </a:r>
            <a:r>
              <a:rPr lang="en-US" altLang="en-US" sz="2400" b="1" dirty="0">
                <a:latin typeface="+mn-lt"/>
              </a:rPr>
              <a:t>would not call that man an artist, for example, who composes an eloquent instigation to one people to fall upon another and destroy them.  </a:t>
            </a:r>
            <a:r>
              <a:rPr lang="en-US" altLang="en-US" sz="2400" b="1" dirty="0">
                <a:latin typeface="+mn-lt"/>
              </a:rPr>
              <a:t>No matter how striking his imagery or how beautiful his cadences fall such a man is no more a great artists than another may be called a priest who reads the mass backwards or a physician who poisons his patients.  All those men in Nazi Germany who lent their talent to the service of virulent racism whether in sciences, philosophy or the arts have generally been condemned for their perversions.  </a:t>
            </a:r>
            <a:r>
              <a:rPr lang="en-US" altLang="en-US" sz="2400" b="1" dirty="0">
                <a:latin typeface="+mn-lt"/>
              </a:rPr>
              <a:t>The time is long overdue for taking a hard look at the work of creative artists who apply their talents, alas often considerable as in the case of Conrad, to set people against people</a:t>
            </a:r>
            <a:r>
              <a:rPr lang="en-US" altLang="en-US" sz="2400" b="1" dirty="0" smtClean="0">
                <a:latin typeface="+mn-lt"/>
              </a:rPr>
              <a:t>.</a:t>
            </a:r>
            <a:endParaRPr lang="en-US" altLang="en-US" sz="2400" b="1" dirty="0">
              <a:latin typeface="+mn-lt"/>
            </a:endParaRPr>
          </a:p>
        </p:txBody>
      </p:sp>
      <p:sp>
        <p:nvSpPr>
          <p:cNvPr id="2" name="Title 1"/>
          <p:cNvSpPr>
            <a:spLocks noGrp="1"/>
          </p:cNvSpPr>
          <p:nvPr>
            <p:ph type="title"/>
          </p:nvPr>
        </p:nvSpPr>
        <p:spPr/>
        <p:txBody>
          <a:bodyPr/>
          <a:lstStyle/>
          <a:p>
            <a:r>
              <a:rPr lang="en-US" dirty="0" smtClean="0"/>
              <a:t>Chinua Achebe’s Critique</a:t>
            </a:r>
            <a:endParaRPr lang="en-US" dirty="0"/>
          </a:p>
        </p:txBody>
      </p:sp>
    </p:spTree>
    <p:extLst>
      <p:ext uri="{BB962C8B-B14F-4D97-AF65-F5344CB8AC3E}">
        <p14:creationId xmlns:p14="http://schemas.microsoft.com/office/powerpoint/2010/main" val="1784268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Response</a:t>
            </a:r>
            <a:endParaRPr lang="en-US" dirty="0"/>
          </a:p>
        </p:txBody>
      </p:sp>
      <p:sp>
        <p:nvSpPr>
          <p:cNvPr id="3" name="Content Placeholder 2"/>
          <p:cNvSpPr>
            <a:spLocks noGrp="1"/>
          </p:cNvSpPr>
          <p:nvPr>
            <p:ph idx="1"/>
          </p:nvPr>
        </p:nvSpPr>
        <p:spPr>
          <a:xfrm>
            <a:off x="1251678" y="1387367"/>
            <a:ext cx="4912639" cy="5470633"/>
          </a:xfrm>
        </p:spPr>
        <p:txBody>
          <a:bodyPr>
            <a:normAutofit/>
          </a:bodyPr>
          <a:lstStyle/>
          <a:p>
            <a:r>
              <a:rPr lang="en-US" sz="4400" dirty="0" smtClean="0"/>
              <a:t>Respond to Achebe’s critique. Back any opposing arguments, claims, or agreements with evidence from the text.  </a:t>
            </a:r>
            <a:endParaRPr lang="en-US" sz="4400" dirty="0"/>
          </a:p>
        </p:txBody>
      </p:sp>
      <p:pic>
        <p:nvPicPr>
          <p:cNvPr id="4" name="Picture 3"/>
          <p:cNvPicPr>
            <a:picLocks noChangeAspect="1"/>
          </p:cNvPicPr>
          <p:nvPr/>
        </p:nvPicPr>
        <p:blipFill>
          <a:blip r:embed="rId2"/>
          <a:stretch>
            <a:fillRect/>
          </a:stretch>
        </p:blipFill>
        <p:spPr>
          <a:xfrm>
            <a:off x="6582760" y="1874517"/>
            <a:ext cx="5217224" cy="4067502"/>
          </a:xfrm>
          <a:prstGeom prst="rect">
            <a:avLst/>
          </a:prstGeom>
        </p:spPr>
      </p:pic>
    </p:spTree>
    <p:extLst>
      <p:ext uri="{BB962C8B-B14F-4D97-AF65-F5344CB8AC3E}">
        <p14:creationId xmlns:p14="http://schemas.microsoft.com/office/powerpoint/2010/main" val="364911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HOD</a:t>
            </a:r>
            <a:endParaRPr lang="en-US" dirty="0"/>
          </a:p>
        </p:txBody>
      </p:sp>
      <p:sp>
        <p:nvSpPr>
          <p:cNvPr id="3" name="Content Placeholder 2"/>
          <p:cNvSpPr>
            <a:spLocks noGrp="1"/>
          </p:cNvSpPr>
          <p:nvPr>
            <p:ph idx="1"/>
          </p:nvPr>
        </p:nvSpPr>
        <p:spPr>
          <a:xfrm>
            <a:off x="889072" y="1340069"/>
            <a:ext cx="9106267" cy="5517931"/>
          </a:xfrm>
        </p:spPr>
        <p:txBody>
          <a:bodyPr>
            <a:noAutofit/>
          </a:bodyPr>
          <a:lstStyle/>
          <a:p>
            <a:r>
              <a:rPr lang="en-US" sz="4000" dirty="0" smtClean="0"/>
              <a:t>What is the role of women in </a:t>
            </a:r>
            <a:r>
              <a:rPr lang="en-US" sz="4000" i="1" dirty="0" smtClean="0"/>
              <a:t>Heart of Darkness?</a:t>
            </a:r>
            <a:endParaRPr lang="en-US" sz="4000" dirty="0" smtClean="0"/>
          </a:p>
          <a:p>
            <a:pPr lvl="1"/>
            <a:r>
              <a:rPr lang="en-US" sz="3600" dirty="0" smtClean="0"/>
              <a:t>Marlow’s Aunt</a:t>
            </a:r>
          </a:p>
          <a:p>
            <a:pPr lvl="1"/>
            <a:r>
              <a:rPr lang="en-US" sz="3600" dirty="0" smtClean="0"/>
              <a:t>The Knitting women</a:t>
            </a:r>
          </a:p>
          <a:p>
            <a:pPr lvl="1"/>
            <a:r>
              <a:rPr lang="en-US" sz="3600" dirty="0" smtClean="0"/>
              <a:t>Kurtz’s African Mistress</a:t>
            </a:r>
          </a:p>
          <a:p>
            <a:pPr lvl="1"/>
            <a:r>
              <a:rPr lang="en-US" sz="3600" dirty="0" smtClean="0"/>
              <a:t>Kurtz’s intended</a:t>
            </a:r>
          </a:p>
        </p:txBody>
      </p:sp>
      <p:pic>
        <p:nvPicPr>
          <p:cNvPr id="4" name="Picture 3"/>
          <p:cNvPicPr>
            <a:picLocks noChangeAspect="1"/>
          </p:cNvPicPr>
          <p:nvPr/>
        </p:nvPicPr>
        <p:blipFill>
          <a:blip r:embed="rId2"/>
          <a:stretch>
            <a:fillRect/>
          </a:stretch>
        </p:blipFill>
        <p:spPr>
          <a:xfrm>
            <a:off x="6196176" y="2293554"/>
            <a:ext cx="5638653" cy="3610960"/>
          </a:xfrm>
          <a:prstGeom prst="rect">
            <a:avLst/>
          </a:prstGeom>
        </p:spPr>
      </p:pic>
    </p:spTree>
    <p:extLst>
      <p:ext uri="{BB962C8B-B14F-4D97-AF65-F5344CB8AC3E}">
        <p14:creationId xmlns:p14="http://schemas.microsoft.com/office/powerpoint/2010/main" val="805168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Women</a:t>
            </a:r>
            <a:endParaRPr lang="en-US" dirty="0"/>
          </a:p>
        </p:txBody>
      </p:sp>
      <p:sp>
        <p:nvSpPr>
          <p:cNvPr id="3" name="Content Placeholder 2"/>
          <p:cNvSpPr>
            <a:spLocks noGrp="1"/>
          </p:cNvSpPr>
          <p:nvPr>
            <p:ph idx="1"/>
          </p:nvPr>
        </p:nvSpPr>
        <p:spPr>
          <a:xfrm>
            <a:off x="1141319" y="1560787"/>
            <a:ext cx="10399039" cy="5297213"/>
          </a:xfrm>
        </p:spPr>
        <p:txBody>
          <a:bodyPr>
            <a:noAutofit/>
          </a:bodyPr>
          <a:lstStyle/>
          <a:p>
            <a:r>
              <a:rPr lang="en-US" sz="6000" dirty="0" smtClean="0"/>
              <a:t>Civilization exploitive of women</a:t>
            </a:r>
          </a:p>
          <a:p>
            <a:r>
              <a:rPr lang="en-US" sz="6000" dirty="0" smtClean="0"/>
              <a:t>Civilization as a binding and self-perpetuating force</a:t>
            </a:r>
          </a:p>
        </p:txBody>
      </p:sp>
    </p:spTree>
    <p:extLst>
      <p:ext uri="{BB962C8B-B14F-4D97-AF65-F5344CB8AC3E}">
        <p14:creationId xmlns:p14="http://schemas.microsoft.com/office/powerpoint/2010/main" val="2287341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as a Symbol</a:t>
            </a:r>
            <a:endParaRPr lang="en-US" dirty="0"/>
          </a:p>
        </p:txBody>
      </p:sp>
      <p:sp>
        <p:nvSpPr>
          <p:cNvPr id="3" name="Content Placeholder 2"/>
          <p:cNvSpPr>
            <a:spLocks noGrp="1"/>
          </p:cNvSpPr>
          <p:nvPr>
            <p:ph idx="1"/>
          </p:nvPr>
        </p:nvSpPr>
        <p:spPr>
          <a:xfrm>
            <a:off x="1251677" y="1560786"/>
            <a:ext cx="10399039" cy="5297213"/>
          </a:xfrm>
        </p:spPr>
        <p:txBody>
          <a:bodyPr>
            <a:noAutofit/>
          </a:bodyPr>
          <a:lstStyle/>
          <a:p>
            <a:r>
              <a:rPr lang="en-US" sz="4400" dirty="0" smtClean="0"/>
              <a:t>Marlow believes that women exist in a world of beautiful illusions that have nothing to do with truth or the real world.</a:t>
            </a:r>
          </a:p>
          <a:p>
            <a:r>
              <a:rPr lang="en-US" sz="4400" dirty="0" smtClean="0"/>
              <a:t>Women, therefore, come to symbolize civilization’s ability to </a:t>
            </a:r>
            <a:r>
              <a:rPr lang="en-US" sz="4400" dirty="0" smtClean="0"/>
              <a:t>hide </a:t>
            </a:r>
            <a:r>
              <a:rPr lang="en-US" sz="4400" dirty="0" smtClean="0"/>
              <a:t>its hypocrisy and darkness behind pretty ideas.</a:t>
            </a:r>
            <a:endParaRPr lang="en-US" sz="4400" dirty="0"/>
          </a:p>
        </p:txBody>
      </p:sp>
    </p:spTree>
    <p:extLst>
      <p:ext uri="{BB962C8B-B14F-4D97-AF65-F5344CB8AC3E}">
        <p14:creationId xmlns:p14="http://schemas.microsoft.com/office/powerpoint/2010/main" val="826274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430" y="193004"/>
            <a:ext cx="10178322" cy="1492132"/>
          </a:xfrm>
        </p:spPr>
        <p:txBody>
          <a:bodyPr>
            <a:normAutofit/>
          </a:bodyPr>
          <a:lstStyle/>
          <a:p>
            <a:r>
              <a:rPr lang="en-US" sz="5400" dirty="0" smtClean="0"/>
              <a:t>The Barbarian Mistress</a:t>
            </a:r>
            <a:endParaRPr lang="en-US" sz="5400" dirty="0"/>
          </a:p>
        </p:txBody>
      </p:sp>
      <p:sp>
        <p:nvSpPr>
          <p:cNvPr id="3" name="Content Placeholder 2"/>
          <p:cNvSpPr>
            <a:spLocks noGrp="1"/>
          </p:cNvSpPr>
          <p:nvPr>
            <p:ph idx="1"/>
          </p:nvPr>
        </p:nvSpPr>
        <p:spPr>
          <a:xfrm>
            <a:off x="819807" y="1173972"/>
            <a:ext cx="7235715" cy="5684028"/>
          </a:xfrm>
        </p:spPr>
        <p:txBody>
          <a:bodyPr>
            <a:noAutofit/>
          </a:bodyPr>
          <a:lstStyle/>
          <a:p>
            <a:r>
              <a:rPr lang="en-US" sz="3200" dirty="0" smtClean="0"/>
              <a:t>Pages 55-6</a:t>
            </a:r>
          </a:p>
          <a:p>
            <a:pPr lvl="1"/>
            <a:r>
              <a:rPr lang="en-US" sz="2800" dirty="0" smtClean="0"/>
              <a:t>See annotation handout</a:t>
            </a:r>
          </a:p>
          <a:p>
            <a:r>
              <a:rPr lang="en-US" sz="3200" dirty="0" smtClean="0"/>
              <a:t>Page 62 (to note for your writing)</a:t>
            </a:r>
          </a:p>
          <a:p>
            <a:pPr lvl="1"/>
            <a:r>
              <a:rPr lang="en-US" sz="2800" dirty="0" smtClean="0"/>
              <a:t>“I pulled the string of the whistle…At the sudden screech there was a movement of abject terror through that wedged mass of bodies…They broke and ran…Only the barbarous and superb woman did not so much as flinch, and stretched tragically her bare arms after us over the somber and glittering river.”</a:t>
            </a:r>
          </a:p>
        </p:txBody>
      </p:sp>
      <p:pic>
        <p:nvPicPr>
          <p:cNvPr id="4" name="Picture 3"/>
          <p:cNvPicPr>
            <a:picLocks noChangeAspect="1"/>
          </p:cNvPicPr>
          <p:nvPr/>
        </p:nvPicPr>
        <p:blipFill>
          <a:blip r:embed="rId2"/>
          <a:stretch>
            <a:fillRect/>
          </a:stretch>
        </p:blipFill>
        <p:spPr>
          <a:xfrm>
            <a:off x="8055522" y="1173972"/>
            <a:ext cx="3685015" cy="4864220"/>
          </a:xfrm>
          <a:prstGeom prst="rect">
            <a:avLst/>
          </a:prstGeom>
        </p:spPr>
      </p:pic>
    </p:spTree>
    <p:extLst>
      <p:ext uri="{BB962C8B-B14F-4D97-AF65-F5344CB8AC3E}">
        <p14:creationId xmlns:p14="http://schemas.microsoft.com/office/powerpoint/2010/main" val="1289441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 you will need 3 different colors.</a:t>
            </a:r>
            <a:endParaRPr lang="en-US" dirty="0"/>
          </a:p>
        </p:txBody>
      </p:sp>
      <p:sp>
        <p:nvSpPr>
          <p:cNvPr id="3" name="Content Placeholder 2"/>
          <p:cNvSpPr>
            <a:spLocks noGrp="1"/>
          </p:cNvSpPr>
          <p:nvPr>
            <p:ph idx="1"/>
          </p:nvPr>
        </p:nvSpPr>
        <p:spPr>
          <a:xfrm>
            <a:off x="1135117" y="2033753"/>
            <a:ext cx="10499835" cy="4666592"/>
          </a:xfrm>
        </p:spPr>
        <p:txBody>
          <a:bodyPr>
            <a:normAutofit/>
          </a:bodyPr>
          <a:lstStyle/>
          <a:p>
            <a:r>
              <a:rPr lang="en-US" sz="3600" dirty="0" smtClean="0"/>
              <a:t>Read the excerpts for comprehension without annotation. </a:t>
            </a:r>
          </a:p>
          <a:p>
            <a:r>
              <a:rPr lang="en-US" sz="3600" dirty="0" smtClean="0"/>
              <a:t>Annotate for what you think is important.</a:t>
            </a:r>
          </a:p>
          <a:p>
            <a:r>
              <a:rPr lang="en-US" sz="3600" dirty="0" smtClean="0"/>
              <a:t>Annotate for how Marlow reveals the character of each, considering tone, imagery, diction.</a:t>
            </a:r>
          </a:p>
          <a:p>
            <a:r>
              <a:rPr lang="en-US" sz="3600" dirty="0" smtClean="0"/>
              <a:t>Annotate for possible thematic connections. What does the character reveal about the novel as a whole? </a:t>
            </a:r>
            <a:endParaRPr lang="en-US" sz="3600" dirty="0"/>
          </a:p>
        </p:txBody>
      </p:sp>
    </p:spTree>
    <p:extLst>
      <p:ext uri="{BB962C8B-B14F-4D97-AF65-F5344CB8AC3E}">
        <p14:creationId xmlns:p14="http://schemas.microsoft.com/office/powerpoint/2010/main" val="234450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Intended</a:t>
            </a:r>
            <a:endParaRPr lang="en-US" dirty="0"/>
          </a:p>
        </p:txBody>
      </p:sp>
      <p:sp>
        <p:nvSpPr>
          <p:cNvPr id="3" name="Content Placeholder 2"/>
          <p:cNvSpPr>
            <a:spLocks noGrp="1"/>
          </p:cNvSpPr>
          <p:nvPr>
            <p:ph idx="1"/>
          </p:nvPr>
        </p:nvSpPr>
        <p:spPr>
          <a:xfrm>
            <a:off x="1251678" y="1655379"/>
            <a:ext cx="6127816" cy="4934607"/>
          </a:xfrm>
        </p:spPr>
        <p:txBody>
          <a:bodyPr>
            <a:noAutofit/>
          </a:bodyPr>
          <a:lstStyle/>
          <a:p>
            <a:r>
              <a:rPr lang="en-US" sz="4400" dirty="0" smtClean="0"/>
              <a:t>Pgs. 68- End of Work</a:t>
            </a:r>
          </a:p>
          <a:p>
            <a:pPr lvl="1"/>
            <a:r>
              <a:rPr lang="en-US" sz="4000" dirty="0" smtClean="0"/>
              <a:t>See annotation handout.</a:t>
            </a:r>
          </a:p>
          <a:p>
            <a:pPr lvl="1"/>
            <a:r>
              <a:rPr lang="en-US" sz="4000" dirty="0" smtClean="0"/>
              <a:t>See novel.</a:t>
            </a:r>
            <a:endParaRPr lang="en-US" sz="4000" dirty="0"/>
          </a:p>
        </p:txBody>
      </p:sp>
      <p:pic>
        <p:nvPicPr>
          <p:cNvPr id="5" name="Picture 4"/>
          <p:cNvPicPr>
            <a:picLocks noChangeAspect="1"/>
          </p:cNvPicPr>
          <p:nvPr/>
        </p:nvPicPr>
        <p:blipFill>
          <a:blip r:embed="rId2"/>
          <a:stretch>
            <a:fillRect/>
          </a:stretch>
        </p:blipFill>
        <p:spPr>
          <a:xfrm>
            <a:off x="7379494" y="382385"/>
            <a:ext cx="4050506" cy="6243638"/>
          </a:xfrm>
          <a:prstGeom prst="rect">
            <a:avLst/>
          </a:prstGeom>
        </p:spPr>
      </p:pic>
    </p:spTree>
    <p:extLst>
      <p:ext uri="{BB962C8B-B14F-4D97-AF65-F5344CB8AC3E}">
        <p14:creationId xmlns:p14="http://schemas.microsoft.com/office/powerpoint/2010/main" val="3824070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 you will need 3 different colors.</a:t>
            </a:r>
            <a:endParaRPr lang="en-US" dirty="0"/>
          </a:p>
        </p:txBody>
      </p:sp>
      <p:sp>
        <p:nvSpPr>
          <p:cNvPr id="3" name="Content Placeholder 2"/>
          <p:cNvSpPr>
            <a:spLocks noGrp="1"/>
          </p:cNvSpPr>
          <p:nvPr>
            <p:ph idx="1"/>
          </p:nvPr>
        </p:nvSpPr>
        <p:spPr>
          <a:xfrm>
            <a:off x="1135117" y="2033753"/>
            <a:ext cx="10499835" cy="4666592"/>
          </a:xfrm>
        </p:spPr>
        <p:txBody>
          <a:bodyPr>
            <a:normAutofit/>
          </a:bodyPr>
          <a:lstStyle/>
          <a:p>
            <a:r>
              <a:rPr lang="en-US" sz="3600" dirty="0" smtClean="0"/>
              <a:t>Read the excerpts for comprehension without annotation. </a:t>
            </a:r>
          </a:p>
          <a:p>
            <a:r>
              <a:rPr lang="en-US" sz="3600" dirty="0" smtClean="0"/>
              <a:t>Annotate for what you think is important.</a:t>
            </a:r>
          </a:p>
          <a:p>
            <a:r>
              <a:rPr lang="en-US" sz="3600" dirty="0" smtClean="0"/>
              <a:t>Annotate for how Marlow reveals the character of each, considering tone, imagery, diction.</a:t>
            </a:r>
          </a:p>
          <a:p>
            <a:r>
              <a:rPr lang="en-US" sz="3600" dirty="0" smtClean="0"/>
              <a:t>Annotate for possible thematic connections. What does the character reveal about the novel as a whole? </a:t>
            </a:r>
            <a:endParaRPr lang="en-US" sz="3600" dirty="0"/>
          </a:p>
        </p:txBody>
      </p:sp>
    </p:spTree>
    <p:extLst>
      <p:ext uri="{BB962C8B-B14F-4D97-AF65-F5344CB8AC3E}">
        <p14:creationId xmlns:p14="http://schemas.microsoft.com/office/powerpoint/2010/main" val="131922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Relook at BOTH texts- You will need a new color. </a:t>
            </a:r>
            <a:endParaRPr lang="en-US" dirty="0"/>
          </a:p>
        </p:txBody>
      </p:sp>
      <p:sp>
        <p:nvSpPr>
          <p:cNvPr id="3" name="Content Placeholder 2"/>
          <p:cNvSpPr>
            <a:spLocks noGrp="1"/>
          </p:cNvSpPr>
          <p:nvPr>
            <p:ph idx="1"/>
          </p:nvPr>
        </p:nvSpPr>
        <p:spPr>
          <a:xfrm>
            <a:off x="1004212" y="2538250"/>
            <a:ext cx="10583444" cy="3578772"/>
          </a:xfrm>
        </p:spPr>
        <p:txBody>
          <a:bodyPr>
            <a:normAutofit/>
          </a:bodyPr>
          <a:lstStyle/>
          <a:p>
            <a:r>
              <a:rPr lang="en-US" sz="6600" dirty="0" smtClean="0"/>
              <a:t>Annotate for similarities and differences between the Mistress and the Intended.  </a:t>
            </a:r>
            <a:endParaRPr lang="en-US" sz="6600" dirty="0"/>
          </a:p>
        </p:txBody>
      </p:sp>
    </p:spTree>
    <p:extLst>
      <p:ext uri="{BB962C8B-B14F-4D97-AF65-F5344CB8AC3E}">
        <p14:creationId xmlns:p14="http://schemas.microsoft.com/office/powerpoint/2010/main" val="2149401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79</TotalTime>
  <Words>667</Words>
  <Application>Microsoft Office PowerPoint</Application>
  <PresentationFormat>Widescreen</PresentationFormat>
  <Paragraphs>55</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Geneva</vt:lpstr>
      <vt:lpstr>Arial</vt:lpstr>
      <vt:lpstr>Calibri</vt:lpstr>
      <vt:lpstr>Gill Sans MT</vt:lpstr>
      <vt:lpstr>Impact</vt:lpstr>
      <vt:lpstr>Badge</vt:lpstr>
      <vt:lpstr>Women in  Heart of Darkness</vt:lpstr>
      <vt:lpstr>Women in HOD</vt:lpstr>
      <vt:lpstr>Role of Women</vt:lpstr>
      <vt:lpstr>Women as a Symbol</vt:lpstr>
      <vt:lpstr>The Barbarian Mistress</vt:lpstr>
      <vt:lpstr>Annotation- you will need 3 different colors.</vt:lpstr>
      <vt:lpstr>The Intended</vt:lpstr>
      <vt:lpstr>Annotation- you will need 3 different colors.</vt:lpstr>
      <vt:lpstr>Relook at BOTH texts- You will need a new color. </vt:lpstr>
      <vt:lpstr>Compare and Contrast</vt:lpstr>
      <vt:lpstr>Literary Criticism </vt:lpstr>
      <vt:lpstr>Chinua Achebe’s Critique</vt:lpstr>
      <vt:lpstr>Chinua Achebe’s Critique</vt:lpstr>
      <vt:lpstr>Written Response</vt:lpstr>
    </vt:vector>
  </TitlesOfParts>
  <Company>JMCSS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Heart of Darkness</dc:title>
  <dc:creator>Margaret D. Livingston</dc:creator>
  <cp:lastModifiedBy>Margaret D. Livingston</cp:lastModifiedBy>
  <cp:revision>9</cp:revision>
  <dcterms:created xsi:type="dcterms:W3CDTF">2018-03-07T14:00:45Z</dcterms:created>
  <dcterms:modified xsi:type="dcterms:W3CDTF">2018-03-08T14:10:52Z</dcterms:modified>
</cp:coreProperties>
</file>