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428"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FC81C4AB-7D48-314B-A77C-981722753467}" type="datetimeFigureOut">
              <a:rPr lang="en-US" smtClean="0"/>
              <a:t>1/23/2018</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C81C4AB-7D48-314B-A77C-981722753467}"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81C4AB-7D48-314B-A77C-981722753467}"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81C4AB-7D48-314B-A77C-981722753467}"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81C4AB-7D48-314B-A77C-981722753467}"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81C4AB-7D48-314B-A77C-981722753467}"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81C4AB-7D48-314B-A77C-981722753467}"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C81C4AB-7D48-314B-A77C-981722753467}"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81C4AB-7D48-314B-A77C-981722753467}"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C81C4AB-7D48-314B-A77C-981722753467}"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81C4AB-7D48-314B-A77C-981722753467}"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C81C4AB-7D48-314B-A77C-981722753467}"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AF6F-952A-4A40-A66B-F6668162DD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FC81C4AB-7D48-314B-A77C-981722753467}" type="datetimeFigureOut">
              <a:rPr lang="en-US" smtClean="0"/>
              <a:t>1/23/2018</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A76AF6F-952A-4A40-A66B-F6668162DD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72378"/>
            <a:ext cx="7086600" cy="1847850"/>
          </a:xfrm>
        </p:spPr>
        <p:txBody>
          <a:bodyPr/>
          <a:lstStyle/>
          <a:p>
            <a:r>
              <a:rPr lang="en-US" dirty="0" smtClean="0"/>
              <a:t>“Blue Beard”</a:t>
            </a:r>
            <a:endParaRPr lang="en-US" dirty="0"/>
          </a:p>
        </p:txBody>
      </p:sp>
      <p:sp>
        <p:nvSpPr>
          <p:cNvPr id="3" name="Subtitle 2"/>
          <p:cNvSpPr>
            <a:spLocks noGrp="1"/>
          </p:cNvSpPr>
          <p:nvPr>
            <p:ph type="subTitle" idx="1"/>
          </p:nvPr>
        </p:nvSpPr>
        <p:spPr/>
        <p:txBody>
          <a:bodyPr/>
          <a:lstStyle/>
          <a:p>
            <a:r>
              <a:rPr lang="en-US" sz="4400" dirty="0" err="1" smtClean="0"/>
              <a:t>Grimms</a:t>
            </a:r>
            <a:r>
              <a:rPr lang="en-US" sz="4400" dirty="0" smtClean="0"/>
              <a:t> Fairytale Classics</a:t>
            </a:r>
            <a:endParaRPr lang="en-US" sz="4400" dirty="0"/>
          </a:p>
        </p:txBody>
      </p:sp>
    </p:spTree>
    <p:extLst>
      <p:ext uri="{BB962C8B-B14F-4D97-AF65-F5344CB8AC3E}">
        <p14:creationId xmlns:p14="http://schemas.microsoft.com/office/powerpoint/2010/main" val="383198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Jane Eyre </a:t>
            </a:r>
            <a:r>
              <a:rPr lang="en-US" dirty="0" smtClean="0"/>
              <a:t>Summary </a:t>
            </a:r>
            <a:endParaRPr lang="en-US" i="1" dirty="0"/>
          </a:p>
        </p:txBody>
      </p:sp>
      <p:pic>
        <p:nvPicPr>
          <p:cNvPr id="4" name="Content Placeholder 3" descr="jane_eyre_wallpaper_jxhy.jpg"/>
          <p:cNvPicPr>
            <a:picLocks noGrp="1" noChangeAspect="1"/>
          </p:cNvPicPr>
          <p:nvPr>
            <p:ph idx="1"/>
          </p:nvPr>
        </p:nvPicPr>
        <p:blipFill>
          <a:blip r:embed="rId2">
            <a:extLst>
              <a:ext uri="{28A0092B-C50C-407E-A947-70E740481C1C}">
                <a14:useLocalDpi xmlns:a14="http://schemas.microsoft.com/office/drawing/2010/main" val="0"/>
              </a:ext>
            </a:extLst>
          </a:blip>
          <a:srcRect t="10358" b="10358"/>
          <a:stretch>
            <a:fillRect/>
          </a:stretch>
        </p:blipFill>
        <p:spPr/>
      </p:pic>
    </p:spTree>
    <p:extLst>
      <p:ext uri="{BB962C8B-B14F-4D97-AF65-F5344CB8AC3E}">
        <p14:creationId xmlns:p14="http://schemas.microsoft.com/office/powerpoint/2010/main" val="3661690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1-4: </a:t>
            </a:r>
            <a:endParaRPr lang="en-US" dirty="0"/>
          </a:p>
        </p:txBody>
      </p:sp>
      <p:sp>
        <p:nvSpPr>
          <p:cNvPr id="3" name="Content Placeholder 2"/>
          <p:cNvSpPr>
            <a:spLocks noGrp="1"/>
          </p:cNvSpPr>
          <p:nvPr>
            <p:ph idx="1"/>
          </p:nvPr>
        </p:nvSpPr>
        <p:spPr/>
        <p:txBody>
          <a:bodyPr/>
          <a:lstStyle/>
          <a:p>
            <a:r>
              <a:rPr lang="en-US" dirty="0" smtClean="0"/>
              <a:t>Setting: </a:t>
            </a:r>
            <a:r>
              <a:rPr lang="en-US" dirty="0" err="1" smtClean="0"/>
              <a:t>Gateshead</a:t>
            </a:r>
            <a:r>
              <a:rPr lang="en-US" dirty="0" smtClean="0"/>
              <a:t> with the Reed family  </a:t>
            </a:r>
          </a:p>
          <a:p>
            <a:r>
              <a:rPr lang="en-US" dirty="0" smtClean="0"/>
              <a:t>Characters: Jane, Aunt Reed, John, Eliza, Georgiana, Bessie, Mr. Lloyd, Mr. </a:t>
            </a:r>
            <a:r>
              <a:rPr lang="en-US" dirty="0" err="1" smtClean="0"/>
              <a:t>Brocklehurst</a:t>
            </a:r>
            <a:endParaRPr lang="en-US" dirty="0" smtClean="0"/>
          </a:p>
          <a:p>
            <a:r>
              <a:rPr lang="en-US" dirty="0" smtClean="0"/>
              <a:t>Major Events:</a:t>
            </a:r>
          </a:p>
          <a:p>
            <a:pPr lvl="1"/>
            <a:r>
              <a:rPr lang="en-US" dirty="0" smtClean="0"/>
              <a:t>Jane is living with the Reeds</a:t>
            </a:r>
          </a:p>
          <a:p>
            <a:pPr lvl="1"/>
            <a:r>
              <a:rPr lang="en-US" dirty="0" smtClean="0"/>
              <a:t>They punish her by putting her in the red room but then she faints so they must call the doctor (Mr. Lloyd)</a:t>
            </a:r>
          </a:p>
          <a:p>
            <a:pPr lvl="1"/>
            <a:r>
              <a:rPr lang="en-US" dirty="0" smtClean="0"/>
              <a:t>Mr. </a:t>
            </a:r>
            <a:r>
              <a:rPr lang="en-US" dirty="0" err="1" smtClean="0"/>
              <a:t>Brocklehurst</a:t>
            </a:r>
            <a:r>
              <a:rPr lang="en-US" dirty="0" smtClean="0"/>
              <a:t> comes and meets Jane and allows her to come to his school </a:t>
            </a:r>
            <a:endParaRPr lang="en-US" dirty="0"/>
          </a:p>
        </p:txBody>
      </p:sp>
    </p:spTree>
    <p:extLst>
      <p:ext uri="{BB962C8B-B14F-4D97-AF65-F5344CB8AC3E}">
        <p14:creationId xmlns:p14="http://schemas.microsoft.com/office/powerpoint/2010/main" val="292019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5-10</a:t>
            </a:r>
            <a:endParaRPr lang="en-US" dirty="0"/>
          </a:p>
        </p:txBody>
      </p:sp>
      <p:sp>
        <p:nvSpPr>
          <p:cNvPr id="3" name="Content Placeholder 2"/>
          <p:cNvSpPr>
            <a:spLocks noGrp="1"/>
          </p:cNvSpPr>
          <p:nvPr>
            <p:ph idx="1"/>
          </p:nvPr>
        </p:nvSpPr>
        <p:spPr>
          <a:xfrm>
            <a:off x="1089024" y="1374209"/>
            <a:ext cx="7526334" cy="4873719"/>
          </a:xfrm>
        </p:spPr>
        <p:txBody>
          <a:bodyPr>
            <a:normAutofit fontScale="92500" lnSpcReduction="10000"/>
          </a:bodyPr>
          <a:lstStyle/>
          <a:p>
            <a:r>
              <a:rPr lang="en-US" dirty="0" smtClean="0"/>
              <a:t>Setting: </a:t>
            </a:r>
            <a:r>
              <a:rPr lang="en-US" dirty="0" err="1" smtClean="0"/>
              <a:t>Lowood</a:t>
            </a:r>
            <a:r>
              <a:rPr lang="en-US" dirty="0" smtClean="0"/>
              <a:t> School</a:t>
            </a:r>
          </a:p>
          <a:p>
            <a:r>
              <a:rPr lang="en-US" dirty="0" smtClean="0"/>
              <a:t>Characters: Miss Temple and Helen </a:t>
            </a:r>
          </a:p>
          <a:p>
            <a:r>
              <a:rPr lang="en-US" dirty="0" smtClean="0"/>
              <a:t> Major Events: </a:t>
            </a:r>
          </a:p>
          <a:p>
            <a:pPr lvl="1"/>
            <a:r>
              <a:rPr lang="en-US" dirty="0" smtClean="0"/>
              <a:t>Jane comes to </a:t>
            </a:r>
            <a:r>
              <a:rPr lang="en-US" dirty="0" err="1" smtClean="0"/>
              <a:t>Lowood</a:t>
            </a:r>
            <a:r>
              <a:rPr lang="en-US" dirty="0" smtClean="0"/>
              <a:t> and realizes what life at </a:t>
            </a:r>
            <a:r>
              <a:rPr lang="en-US" dirty="0" err="1" smtClean="0"/>
              <a:t>Lowood</a:t>
            </a:r>
            <a:r>
              <a:rPr lang="en-US" dirty="0" smtClean="0"/>
              <a:t> is going to be like</a:t>
            </a:r>
          </a:p>
          <a:p>
            <a:pPr lvl="1"/>
            <a:r>
              <a:rPr lang="en-US" dirty="0" smtClean="0"/>
              <a:t>She meets Helen and Miss Temple</a:t>
            </a:r>
          </a:p>
          <a:p>
            <a:pPr lvl="1"/>
            <a:r>
              <a:rPr lang="en-US" dirty="0" smtClean="0"/>
              <a:t>Mr. </a:t>
            </a:r>
            <a:r>
              <a:rPr lang="en-US" dirty="0" err="1" smtClean="0"/>
              <a:t>Brocklehurst</a:t>
            </a:r>
            <a:r>
              <a:rPr lang="en-US" dirty="0" smtClean="0"/>
              <a:t> visits and ruins Jane’s reputation by calling her a liar </a:t>
            </a:r>
          </a:p>
          <a:p>
            <a:pPr lvl="1"/>
            <a:r>
              <a:rPr lang="en-US" dirty="0" smtClean="0"/>
              <a:t>Miss Temple helps clear Jane’s name </a:t>
            </a:r>
          </a:p>
          <a:p>
            <a:pPr lvl="1"/>
            <a:r>
              <a:rPr lang="en-US" dirty="0" smtClean="0"/>
              <a:t>Helen gets really sick and dies </a:t>
            </a:r>
          </a:p>
          <a:p>
            <a:pPr lvl="1"/>
            <a:r>
              <a:rPr lang="en-US" dirty="0" smtClean="0"/>
              <a:t>Fast forward, Jane has been at </a:t>
            </a:r>
            <a:r>
              <a:rPr lang="en-US" dirty="0" err="1" smtClean="0"/>
              <a:t>Lowood</a:t>
            </a:r>
            <a:r>
              <a:rPr lang="en-US" dirty="0" smtClean="0"/>
              <a:t> 8 years- 6 as a student, 2 as a teacher- and decides to advertise herself to go somewhere new</a:t>
            </a:r>
            <a:endParaRPr lang="en-US" dirty="0"/>
          </a:p>
        </p:txBody>
      </p:sp>
    </p:spTree>
    <p:extLst>
      <p:ext uri="{BB962C8B-B14F-4D97-AF65-F5344CB8AC3E}">
        <p14:creationId xmlns:p14="http://schemas.microsoft.com/office/powerpoint/2010/main" val="1939816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11-15 </a:t>
            </a:r>
            <a:endParaRPr lang="en-US" dirty="0"/>
          </a:p>
        </p:txBody>
      </p:sp>
      <p:sp>
        <p:nvSpPr>
          <p:cNvPr id="3" name="Content Placeholder 2"/>
          <p:cNvSpPr>
            <a:spLocks noGrp="1"/>
          </p:cNvSpPr>
          <p:nvPr>
            <p:ph idx="1"/>
          </p:nvPr>
        </p:nvSpPr>
        <p:spPr>
          <a:xfrm>
            <a:off x="860371" y="1613646"/>
            <a:ext cx="7767297" cy="4753912"/>
          </a:xfrm>
        </p:spPr>
        <p:txBody>
          <a:bodyPr>
            <a:normAutofit/>
          </a:bodyPr>
          <a:lstStyle/>
          <a:p>
            <a:r>
              <a:rPr lang="en-US" dirty="0" smtClean="0"/>
              <a:t>Setting: </a:t>
            </a:r>
            <a:r>
              <a:rPr lang="en-US" dirty="0" err="1" smtClean="0"/>
              <a:t>Thornfield</a:t>
            </a:r>
            <a:r>
              <a:rPr lang="en-US" dirty="0" smtClean="0"/>
              <a:t> Mansion </a:t>
            </a:r>
          </a:p>
          <a:p>
            <a:r>
              <a:rPr lang="en-US" dirty="0" smtClean="0"/>
              <a:t>Characters: Miss Fairfax, Adele, Grace Poole, Mr. Rochester</a:t>
            </a:r>
          </a:p>
          <a:p>
            <a:r>
              <a:rPr lang="en-US" dirty="0" smtClean="0"/>
              <a:t>Major Events:</a:t>
            </a:r>
          </a:p>
          <a:p>
            <a:pPr lvl="1"/>
            <a:r>
              <a:rPr lang="en-US" dirty="0" smtClean="0"/>
              <a:t>Jane arrives at </a:t>
            </a:r>
            <a:r>
              <a:rPr lang="en-US" dirty="0" err="1" smtClean="0"/>
              <a:t>Thornfield</a:t>
            </a:r>
            <a:r>
              <a:rPr lang="en-US" dirty="0" smtClean="0"/>
              <a:t> mansion and meets everyone/gets a tour/hears a creepy laugh</a:t>
            </a:r>
          </a:p>
          <a:p>
            <a:pPr lvl="1"/>
            <a:r>
              <a:rPr lang="en-US" dirty="0" smtClean="0"/>
              <a:t>Jane goes out walking and runs into Mr. Rochester and finds him injured</a:t>
            </a:r>
          </a:p>
          <a:p>
            <a:pPr lvl="1"/>
            <a:r>
              <a:rPr lang="en-US" dirty="0" smtClean="0"/>
              <a:t>Jane and Rochester have many conversations and she eventually learns the story behind Adele </a:t>
            </a:r>
          </a:p>
          <a:p>
            <a:pPr lvl="1"/>
            <a:r>
              <a:rPr lang="en-US" dirty="0" smtClean="0"/>
              <a:t>Jane saves Rochester from the fire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91746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Bildungsroman??</a:t>
            </a:r>
            <a:endParaRPr lang="en-US" dirty="0"/>
          </a:p>
        </p:txBody>
      </p:sp>
      <p:pic>
        <p:nvPicPr>
          <p:cNvPr id="4" name="Content Placeholder 3" descr="2-the-awakening-harold-shull.jpg"/>
          <p:cNvPicPr>
            <a:picLocks noGrp="1" noChangeAspect="1"/>
          </p:cNvPicPr>
          <p:nvPr>
            <p:ph idx="1"/>
          </p:nvPr>
        </p:nvPicPr>
        <p:blipFill>
          <a:blip r:embed="rId2">
            <a:extLst>
              <a:ext uri="{28A0092B-C50C-407E-A947-70E740481C1C}">
                <a14:useLocalDpi xmlns:a14="http://schemas.microsoft.com/office/drawing/2010/main" val="0"/>
              </a:ext>
            </a:extLst>
          </a:blip>
          <a:srcRect l="-77682" r="-77682"/>
          <a:stretch>
            <a:fillRect/>
          </a:stretch>
        </p:blipFill>
        <p:spPr>
          <a:xfrm>
            <a:off x="-1494850" y="1776670"/>
            <a:ext cx="5616959" cy="3339940"/>
          </a:xfrm>
        </p:spPr>
      </p:pic>
      <p:pic>
        <p:nvPicPr>
          <p:cNvPr id="5" name="Picture 4" descr="Daniel_Radcliffe_in_Harry_Potter_and_the_Order_of_the_Phoenix_Wallpaper_13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014" y="1439729"/>
            <a:ext cx="3879059" cy="3103247"/>
          </a:xfrm>
          <a:prstGeom prst="rect">
            <a:avLst/>
          </a:prstGeom>
        </p:spPr>
      </p:pic>
      <p:pic>
        <p:nvPicPr>
          <p:cNvPr id="6" name="Picture 5" descr="hunger-ga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584" y="1613646"/>
            <a:ext cx="4137974" cy="2327610"/>
          </a:xfrm>
          <a:prstGeom prst="rect">
            <a:avLst/>
          </a:prstGeom>
        </p:spPr>
      </p:pic>
      <p:pic>
        <p:nvPicPr>
          <p:cNvPr id="7" name="Picture 6" descr="looking .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1968" y="4000500"/>
            <a:ext cx="1971675" cy="2857500"/>
          </a:xfrm>
          <a:prstGeom prst="rect">
            <a:avLst/>
          </a:prstGeom>
        </p:spPr>
      </p:pic>
      <p:pic>
        <p:nvPicPr>
          <p:cNvPr id="8" name="Picture 7" descr="lotf.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630" y="3596624"/>
            <a:ext cx="1715563" cy="3058335"/>
          </a:xfrm>
          <a:prstGeom prst="rect">
            <a:avLst/>
          </a:prstGeom>
        </p:spPr>
      </p:pic>
      <p:pic>
        <p:nvPicPr>
          <p:cNvPr id="9" name="Picture 8" descr="to kil .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1349" y="4542976"/>
            <a:ext cx="1470014" cy="2111983"/>
          </a:xfrm>
          <a:prstGeom prst="rect">
            <a:avLst/>
          </a:prstGeom>
        </p:spPr>
      </p:pic>
    </p:spTree>
    <p:extLst>
      <p:ext uri="{BB962C8B-B14F-4D97-AF65-F5344CB8AC3E}">
        <p14:creationId xmlns:p14="http://schemas.microsoft.com/office/powerpoint/2010/main" val="948341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Analysis </a:t>
            </a:r>
            <a:endParaRPr lang="en-US" dirty="0"/>
          </a:p>
        </p:txBody>
      </p:sp>
      <p:sp>
        <p:nvSpPr>
          <p:cNvPr id="3" name="Content Placeholder 2"/>
          <p:cNvSpPr>
            <a:spLocks noGrp="1"/>
          </p:cNvSpPr>
          <p:nvPr>
            <p:ph idx="1"/>
          </p:nvPr>
        </p:nvSpPr>
        <p:spPr>
          <a:xfrm>
            <a:off x="1089024" y="1613646"/>
            <a:ext cx="7272339" cy="4324257"/>
          </a:xfrm>
        </p:spPr>
        <p:txBody>
          <a:bodyPr>
            <a:noAutofit/>
          </a:bodyPr>
          <a:lstStyle/>
          <a:p>
            <a:r>
              <a:rPr lang="en-US" sz="2800" dirty="0" smtClean="0"/>
              <a:t>There will be 4 groups and each will begin </a:t>
            </a:r>
            <a:r>
              <a:rPr lang="en-US" sz="2800" dirty="0" smtClean="0"/>
              <a:t>at </a:t>
            </a:r>
            <a:r>
              <a:rPr lang="en-US" sz="2800" dirty="0" smtClean="0"/>
              <a:t> </a:t>
            </a:r>
            <a:r>
              <a:rPr lang="en-US" sz="2800" dirty="0" smtClean="0"/>
              <a:t>one </a:t>
            </a:r>
            <a:r>
              <a:rPr lang="en-US" sz="2800" dirty="0" smtClean="0"/>
              <a:t>character table. </a:t>
            </a:r>
            <a:endParaRPr lang="en-US" sz="2800" dirty="0" smtClean="0"/>
          </a:p>
          <a:p>
            <a:r>
              <a:rPr lang="en-US" sz="2800" dirty="0" smtClean="0"/>
              <a:t>They will have </a:t>
            </a:r>
            <a:r>
              <a:rPr lang="en-US" sz="2800" dirty="0" smtClean="0"/>
              <a:t>10-12 </a:t>
            </a:r>
            <a:r>
              <a:rPr lang="en-US" sz="2800" dirty="0" smtClean="0"/>
              <a:t>minutes to </a:t>
            </a:r>
            <a:r>
              <a:rPr lang="en-US" sz="2800" dirty="0" smtClean="0"/>
              <a:t>complete that character analysis.</a:t>
            </a:r>
          </a:p>
          <a:p>
            <a:r>
              <a:rPr lang="en-US" sz="2800" dirty="0" smtClean="0"/>
              <a:t>Once </a:t>
            </a:r>
            <a:r>
              <a:rPr lang="en-US" sz="2800" dirty="0" smtClean="0"/>
              <a:t>the 10 minutes is </a:t>
            </a:r>
            <a:r>
              <a:rPr lang="en-US" sz="2800" dirty="0" smtClean="0"/>
              <a:t>up, </a:t>
            </a:r>
            <a:r>
              <a:rPr lang="en-US" sz="2800" dirty="0" smtClean="0"/>
              <a:t>each group will </a:t>
            </a:r>
            <a:r>
              <a:rPr lang="en-US" sz="2800" dirty="0" smtClean="0"/>
              <a:t>rotate to the next table to continue on in the next character analysis</a:t>
            </a:r>
            <a:endParaRPr lang="en-US" sz="2800" dirty="0" smtClean="0"/>
          </a:p>
        </p:txBody>
      </p:sp>
    </p:spTree>
    <p:extLst>
      <p:ext uri="{BB962C8B-B14F-4D97-AF65-F5344CB8AC3E}">
        <p14:creationId xmlns:p14="http://schemas.microsoft.com/office/powerpoint/2010/main" val="392364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74" y="0"/>
            <a:ext cx="7272339" cy="1339009"/>
          </a:xfrm>
        </p:spPr>
        <p:txBody>
          <a:bodyPr/>
          <a:lstStyle/>
          <a:p>
            <a:r>
              <a:rPr lang="en-US" dirty="0" smtClean="0"/>
              <a:t>Exit Ticket </a:t>
            </a:r>
            <a:endParaRPr lang="en-US" dirty="0"/>
          </a:p>
        </p:txBody>
      </p:sp>
      <p:sp>
        <p:nvSpPr>
          <p:cNvPr id="3" name="Content Placeholder 2"/>
          <p:cNvSpPr>
            <a:spLocks noGrp="1"/>
          </p:cNvSpPr>
          <p:nvPr>
            <p:ph idx="1"/>
          </p:nvPr>
        </p:nvSpPr>
        <p:spPr>
          <a:xfrm>
            <a:off x="901341" y="1229216"/>
            <a:ext cx="7845761" cy="5326602"/>
          </a:xfrm>
        </p:spPr>
        <p:txBody>
          <a:bodyPr>
            <a:normAutofit fontScale="92500" lnSpcReduction="10000"/>
          </a:bodyPr>
          <a:lstStyle/>
          <a:p>
            <a:r>
              <a:rPr lang="en-US" dirty="0" smtClean="0"/>
              <a:t>In a bildungsroman novel, relationships in the main character’s life shape them in very impactful ways. Think about the characters Jane has relationships with so far in the novel. In your opinion, which relationship has had the most impact on Jane’s character and why she is the way that she is? </a:t>
            </a:r>
          </a:p>
          <a:p>
            <a:r>
              <a:rPr lang="en-US" dirty="0" smtClean="0"/>
              <a:t>Examples of </a:t>
            </a:r>
            <a:r>
              <a:rPr lang="en-US" dirty="0" err="1" smtClean="0"/>
              <a:t>characers</a:t>
            </a:r>
            <a:r>
              <a:rPr lang="en-US" dirty="0" smtClean="0"/>
              <a:t>:</a:t>
            </a:r>
          </a:p>
          <a:p>
            <a:pPr lvl="1"/>
            <a:r>
              <a:rPr lang="en-US" dirty="0" smtClean="0"/>
              <a:t>Rochester</a:t>
            </a:r>
          </a:p>
          <a:p>
            <a:pPr lvl="1"/>
            <a:r>
              <a:rPr lang="en-US" dirty="0" smtClean="0"/>
              <a:t>Bessie </a:t>
            </a:r>
          </a:p>
          <a:p>
            <a:pPr lvl="1"/>
            <a:r>
              <a:rPr lang="en-US" dirty="0" smtClean="0"/>
              <a:t>Miss Temple</a:t>
            </a:r>
          </a:p>
          <a:p>
            <a:pPr lvl="1"/>
            <a:r>
              <a:rPr lang="en-US" dirty="0" smtClean="0"/>
              <a:t>Miss Fairfax </a:t>
            </a:r>
          </a:p>
          <a:p>
            <a:pPr lvl="1"/>
            <a:r>
              <a:rPr lang="en-US" dirty="0" smtClean="0"/>
              <a:t>Helen </a:t>
            </a:r>
          </a:p>
          <a:p>
            <a:pPr lvl="1"/>
            <a:r>
              <a:rPr lang="en-US" dirty="0" smtClean="0"/>
              <a:t>Mr. </a:t>
            </a:r>
            <a:r>
              <a:rPr lang="en-US" dirty="0" err="1" smtClean="0"/>
              <a:t>Brocklehurst</a:t>
            </a:r>
            <a:r>
              <a:rPr lang="en-US" dirty="0" smtClean="0"/>
              <a:t> </a:t>
            </a:r>
          </a:p>
          <a:p>
            <a:pPr lvl="1"/>
            <a:r>
              <a:rPr lang="en-US" dirty="0" smtClean="0"/>
              <a:t>Aunt Reed </a:t>
            </a:r>
          </a:p>
          <a:p>
            <a:pPr lvl="1"/>
            <a:r>
              <a:rPr lang="en-US" dirty="0" smtClean="0"/>
              <a:t>John Reed</a:t>
            </a:r>
            <a:endParaRPr lang="en-US" dirty="0"/>
          </a:p>
        </p:txBody>
      </p:sp>
    </p:spTree>
    <p:extLst>
      <p:ext uri="{BB962C8B-B14F-4D97-AF65-F5344CB8AC3E}">
        <p14:creationId xmlns:p14="http://schemas.microsoft.com/office/powerpoint/2010/main" val="3632283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upon a time. . .</a:t>
            </a:r>
            <a:endParaRPr lang="en-US" dirty="0"/>
          </a:p>
        </p:txBody>
      </p:sp>
      <p:pic>
        <p:nvPicPr>
          <p:cNvPr id="4" name="Content Placeholder 3" descr="bluebeard.jpeg"/>
          <p:cNvPicPr>
            <a:picLocks noGrp="1" noChangeAspect="1"/>
          </p:cNvPicPr>
          <p:nvPr>
            <p:ph idx="1"/>
          </p:nvPr>
        </p:nvPicPr>
        <p:blipFill>
          <a:blip r:embed="rId2">
            <a:extLst>
              <a:ext uri="{28A0092B-C50C-407E-A947-70E740481C1C}">
                <a14:useLocalDpi xmlns:a14="http://schemas.microsoft.com/office/drawing/2010/main" val="0"/>
              </a:ext>
            </a:extLst>
          </a:blip>
          <a:srcRect t="6754" b="6754"/>
          <a:stretch>
            <a:fillRect/>
          </a:stretch>
        </p:blipFill>
        <p:spPr/>
      </p:pic>
    </p:spTree>
    <p:extLst>
      <p:ext uri="{BB962C8B-B14F-4D97-AF65-F5344CB8AC3E}">
        <p14:creationId xmlns:p14="http://schemas.microsoft.com/office/powerpoint/2010/main" val="3244842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month or so later. . .</a:t>
            </a:r>
            <a:endParaRPr lang="en-US" dirty="0"/>
          </a:p>
        </p:txBody>
      </p:sp>
      <p:pic>
        <p:nvPicPr>
          <p:cNvPr id="4" name="Content Placeholder 3" descr="bb 2.jpg"/>
          <p:cNvPicPr>
            <a:picLocks noGrp="1" noChangeAspect="1"/>
          </p:cNvPicPr>
          <p:nvPr>
            <p:ph idx="1"/>
          </p:nvPr>
        </p:nvPicPr>
        <p:blipFill>
          <a:blip r:embed="rId2">
            <a:extLst>
              <a:ext uri="{28A0092B-C50C-407E-A947-70E740481C1C}">
                <a14:useLocalDpi xmlns:a14="http://schemas.microsoft.com/office/drawing/2010/main" val="0"/>
              </a:ext>
            </a:extLst>
          </a:blip>
          <a:srcRect t="5367" b="5367"/>
          <a:stretch>
            <a:fillRect/>
          </a:stretch>
        </p:blipFill>
        <p:spPr/>
      </p:pic>
    </p:spTree>
    <p:extLst>
      <p:ext uri="{BB962C8B-B14F-4D97-AF65-F5344CB8AC3E}">
        <p14:creationId xmlns:p14="http://schemas.microsoft.com/office/powerpoint/2010/main" val="325953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days went by. . .</a:t>
            </a:r>
            <a:endParaRPr lang="en-US" dirty="0"/>
          </a:p>
        </p:txBody>
      </p:sp>
      <p:pic>
        <p:nvPicPr>
          <p:cNvPr id="4" name="Content Placeholder 3" descr="bb3.jpg"/>
          <p:cNvPicPr>
            <a:picLocks noGrp="1" noChangeAspect="1"/>
          </p:cNvPicPr>
          <p:nvPr>
            <p:ph idx="1"/>
          </p:nvPr>
        </p:nvPicPr>
        <p:blipFill>
          <a:blip r:embed="rId2">
            <a:extLst>
              <a:ext uri="{28A0092B-C50C-407E-A947-70E740481C1C}">
                <a14:useLocalDpi xmlns:a14="http://schemas.microsoft.com/office/drawing/2010/main" val="0"/>
              </a:ext>
            </a:extLst>
          </a:blip>
          <a:srcRect l="-56367" r="-56367"/>
          <a:stretch>
            <a:fillRect/>
          </a:stretch>
        </p:blipFill>
        <p:spPr>
          <a:xfrm>
            <a:off x="451144" y="1320212"/>
            <a:ext cx="7910220" cy="5463468"/>
          </a:xfrm>
        </p:spPr>
      </p:pic>
    </p:spTree>
    <p:extLst>
      <p:ext uri="{BB962C8B-B14F-4D97-AF65-F5344CB8AC3E}">
        <p14:creationId xmlns:p14="http://schemas.microsoft.com/office/powerpoint/2010/main" val="363686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 opened the door and walked into the little room. . .</a:t>
            </a:r>
            <a:endParaRPr lang="en-US" dirty="0"/>
          </a:p>
        </p:txBody>
      </p:sp>
      <p:pic>
        <p:nvPicPr>
          <p:cNvPr id="4" name="Content Placeholder 3" descr="bb4.jpg"/>
          <p:cNvPicPr>
            <a:picLocks noGrp="1" noChangeAspect="1"/>
          </p:cNvPicPr>
          <p:nvPr>
            <p:ph idx="1"/>
          </p:nvPr>
        </p:nvPicPr>
        <p:blipFill>
          <a:blip r:embed="rId2">
            <a:extLst>
              <a:ext uri="{28A0092B-C50C-407E-A947-70E740481C1C}">
                <a14:useLocalDpi xmlns:a14="http://schemas.microsoft.com/office/drawing/2010/main" val="0"/>
              </a:ext>
            </a:extLst>
          </a:blip>
          <a:srcRect l="-61136" r="-61136"/>
          <a:stretch>
            <a:fillRect/>
          </a:stretch>
        </p:blipFill>
        <p:spPr>
          <a:xfrm>
            <a:off x="-1563760" y="1935598"/>
            <a:ext cx="7819789" cy="4649780"/>
          </a:xfrm>
        </p:spPr>
      </p:pic>
      <p:pic>
        <p:nvPicPr>
          <p:cNvPr id="5" name="Picture 4" descr="bb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446" y="1935598"/>
            <a:ext cx="3214991" cy="4649780"/>
          </a:xfrm>
          <a:prstGeom prst="rect">
            <a:avLst/>
          </a:prstGeom>
        </p:spPr>
      </p:pic>
    </p:spTree>
    <p:extLst>
      <p:ext uri="{BB962C8B-B14F-4D97-AF65-F5344CB8AC3E}">
        <p14:creationId xmlns:p14="http://schemas.microsoft.com/office/powerpoint/2010/main" val="1398635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Beard turned white and in a deep hoarse voice demanded. . . </a:t>
            </a:r>
            <a:endParaRPr lang="en-US" dirty="0"/>
          </a:p>
        </p:txBody>
      </p:sp>
      <p:pic>
        <p:nvPicPr>
          <p:cNvPr id="6" name="Content Placeholder 5" descr="bb6.jpg"/>
          <p:cNvPicPr>
            <a:picLocks noGrp="1" noChangeAspect="1"/>
          </p:cNvPicPr>
          <p:nvPr>
            <p:ph idx="1"/>
          </p:nvPr>
        </p:nvPicPr>
        <p:blipFill>
          <a:blip r:embed="rId2">
            <a:extLst>
              <a:ext uri="{28A0092B-C50C-407E-A947-70E740481C1C}">
                <a14:useLocalDpi xmlns:a14="http://schemas.microsoft.com/office/drawing/2010/main" val="0"/>
              </a:ext>
            </a:extLst>
          </a:blip>
          <a:srcRect l="-50768" r="-50768"/>
          <a:stretch>
            <a:fillRect/>
          </a:stretch>
        </p:blipFill>
        <p:spPr>
          <a:xfrm>
            <a:off x="584816" y="1918887"/>
            <a:ext cx="7943638" cy="4723423"/>
          </a:xfrm>
        </p:spPr>
      </p:pic>
    </p:spTree>
    <p:extLst>
      <p:ext uri="{BB962C8B-B14F-4D97-AF65-F5344CB8AC3E}">
        <p14:creationId xmlns:p14="http://schemas.microsoft.com/office/powerpoint/2010/main" val="28788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Beard was clutching a big knife. . .</a:t>
            </a:r>
            <a:endParaRPr lang="en-US" dirty="0"/>
          </a:p>
        </p:txBody>
      </p:sp>
      <p:pic>
        <p:nvPicPr>
          <p:cNvPr id="4" name="Content Placeholder 3" descr=" bb 7.png"/>
          <p:cNvPicPr>
            <a:picLocks noGrp="1" noChangeAspect="1"/>
          </p:cNvPicPr>
          <p:nvPr>
            <p:ph idx="1"/>
          </p:nvPr>
        </p:nvPicPr>
        <p:blipFill>
          <a:blip r:embed="rId2">
            <a:extLst>
              <a:ext uri="{28A0092B-C50C-407E-A947-70E740481C1C}">
                <a14:useLocalDpi xmlns:a14="http://schemas.microsoft.com/office/drawing/2010/main" val="0"/>
              </a:ext>
            </a:extLst>
          </a:blip>
          <a:srcRect t="16291" b="16291"/>
          <a:stretch>
            <a:fillRect/>
          </a:stretch>
        </p:blipFill>
        <p:spPr/>
      </p:pic>
    </p:spTree>
    <p:extLst>
      <p:ext uri="{BB962C8B-B14F-4D97-AF65-F5344CB8AC3E}">
        <p14:creationId xmlns:p14="http://schemas.microsoft.com/office/powerpoint/2010/main" val="233702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young men burst into the room. . .</a:t>
            </a:r>
            <a:endParaRPr lang="en-US" dirty="0"/>
          </a:p>
        </p:txBody>
      </p:sp>
      <p:pic>
        <p:nvPicPr>
          <p:cNvPr id="4" name="Content Placeholder 3" descr="bb8.jpg"/>
          <p:cNvPicPr>
            <a:picLocks noGrp="1" noChangeAspect="1"/>
          </p:cNvPicPr>
          <p:nvPr>
            <p:ph idx="1"/>
          </p:nvPr>
        </p:nvPicPr>
        <p:blipFill>
          <a:blip r:embed="rId2">
            <a:extLst>
              <a:ext uri="{28A0092B-C50C-407E-A947-70E740481C1C}">
                <a14:useLocalDpi xmlns:a14="http://schemas.microsoft.com/office/drawing/2010/main" val="0"/>
              </a:ext>
            </a:extLst>
          </a:blip>
          <a:srcRect l="-56440" r="-56440"/>
          <a:stretch>
            <a:fillRect/>
          </a:stretch>
        </p:blipFill>
        <p:spPr>
          <a:xfrm>
            <a:off x="395163" y="1613646"/>
            <a:ext cx="8183418" cy="4866000"/>
          </a:xfrm>
        </p:spPr>
      </p:pic>
    </p:spTree>
    <p:extLst>
      <p:ext uri="{BB962C8B-B14F-4D97-AF65-F5344CB8AC3E}">
        <p14:creationId xmlns:p14="http://schemas.microsoft.com/office/powerpoint/2010/main" val="163983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was the end. . .</a:t>
            </a:r>
            <a:endParaRPr lang="en-US" dirty="0"/>
          </a:p>
        </p:txBody>
      </p:sp>
      <p:pic>
        <p:nvPicPr>
          <p:cNvPr id="4" name="Content Placeholder 3" descr="bb9.jpg"/>
          <p:cNvPicPr>
            <a:picLocks noGrp="1" noChangeAspect="1"/>
          </p:cNvPicPr>
          <p:nvPr>
            <p:ph idx="1"/>
          </p:nvPr>
        </p:nvPicPr>
        <p:blipFill>
          <a:blip r:embed="rId2">
            <a:extLst>
              <a:ext uri="{28A0092B-C50C-407E-A947-70E740481C1C}">
                <a14:useLocalDpi xmlns:a14="http://schemas.microsoft.com/office/drawing/2010/main" val="0"/>
              </a:ext>
            </a:extLst>
          </a:blip>
          <a:srcRect l="-62869" r="-62869"/>
          <a:stretch>
            <a:fillRect/>
          </a:stretch>
        </p:blipFill>
        <p:spPr>
          <a:xfrm>
            <a:off x="287931" y="1403770"/>
            <a:ext cx="8856069" cy="5265970"/>
          </a:xfrm>
        </p:spPr>
      </p:pic>
    </p:spTree>
    <p:extLst>
      <p:ext uri="{BB962C8B-B14F-4D97-AF65-F5344CB8AC3E}">
        <p14:creationId xmlns:p14="http://schemas.microsoft.com/office/powerpoint/2010/main" val="3413721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557</TotalTime>
  <Words>457</Words>
  <Application>Microsoft Office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Candara</vt:lpstr>
      <vt:lpstr>Wingdings</vt:lpstr>
      <vt:lpstr>Tradition</vt:lpstr>
      <vt:lpstr>“Blue Beard”</vt:lpstr>
      <vt:lpstr>Once upon a time. . .</vt:lpstr>
      <vt:lpstr>A month or so later. . .</vt:lpstr>
      <vt:lpstr>The days went by. . .</vt:lpstr>
      <vt:lpstr>She opened the door and walked into the little room. . .</vt:lpstr>
      <vt:lpstr>Blue Beard turned white and in a deep hoarse voice demanded. . . </vt:lpstr>
      <vt:lpstr>Blue Beard was clutching a big knife. . .</vt:lpstr>
      <vt:lpstr>Two young men burst into the room. . .</vt:lpstr>
      <vt:lpstr>That was the end. . .</vt:lpstr>
      <vt:lpstr>Jane Eyre Summary </vt:lpstr>
      <vt:lpstr>Chapters 1-4: </vt:lpstr>
      <vt:lpstr>Chapters 5-10</vt:lpstr>
      <vt:lpstr>Chapters 11-15 </vt:lpstr>
      <vt:lpstr>What is a Bildungsroman??</vt:lpstr>
      <vt:lpstr>Character Analysis </vt:lpstr>
      <vt:lpstr>Exit Ticket </vt:lpstr>
    </vt:vector>
  </TitlesOfParts>
  <Company>Mac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Beard”</dc:title>
  <dc:creator>Elizabeth atchison</dc:creator>
  <cp:lastModifiedBy>Margaret D. Livingston</cp:lastModifiedBy>
  <cp:revision>16</cp:revision>
  <dcterms:created xsi:type="dcterms:W3CDTF">2018-01-05T13:30:07Z</dcterms:created>
  <dcterms:modified xsi:type="dcterms:W3CDTF">2018-01-23T20:22:04Z</dcterms:modified>
</cp:coreProperties>
</file>