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8"/>
  </p:handout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7533F5C-5B92-4DF5-8022-00C9F22646C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E886687-E4FD-4004-A574-E1C19F6F6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26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1339" y="3197706"/>
            <a:ext cx="8361229" cy="2098226"/>
          </a:xfrm>
        </p:spPr>
        <p:txBody>
          <a:bodyPr/>
          <a:lstStyle/>
          <a:p>
            <a:r>
              <a:rPr lang="en-US" sz="5400" dirty="0" smtClean="0"/>
              <a:t>HOW TO MAKE RESEARCH NOTECARDS (Paper)</a:t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3600" dirty="0" smtClean="0"/>
              <a:t>(</a:t>
            </a:r>
            <a:r>
              <a:rPr lang="en-US" sz="3600" dirty="0" smtClean="0"/>
              <a:t>See handout for digital notecards)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59831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480" y="353998"/>
            <a:ext cx="9601200" cy="1485900"/>
          </a:xfrm>
        </p:spPr>
        <p:txBody>
          <a:bodyPr/>
          <a:lstStyle/>
          <a:p>
            <a:r>
              <a:rPr lang="en-US" dirty="0" smtClean="0"/>
              <a:t>Source Card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5360" y="1219138"/>
            <a:ext cx="5181600" cy="5638862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You will use your citation maker sheets to keep track of all of your sources, and you will document them on your works cited page. </a:t>
            </a:r>
          </a:p>
          <a:p>
            <a:r>
              <a:rPr lang="en-US" sz="2800" dirty="0" smtClean="0"/>
              <a:t>You will use your source cards to create your works cited page which must house EVERY SOURCE that you use in your paper.</a:t>
            </a:r>
          </a:p>
          <a:p>
            <a:r>
              <a:rPr lang="en-US" sz="2800" b="1" dirty="0" smtClean="0"/>
              <a:t>You are responsible for assigning your own source number to each of your citation maker entries. </a:t>
            </a:r>
          </a:p>
          <a:p>
            <a:r>
              <a:rPr lang="en-US" sz="2800" dirty="0" smtClean="0"/>
              <a:t>You may keep source cards digitally instead. 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6960" y="2015490"/>
            <a:ext cx="5882482" cy="360807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 rot="1972905">
            <a:off x="9566644" y="1612710"/>
            <a:ext cx="2057400" cy="53340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1972905">
            <a:off x="9594616" y="1770188"/>
            <a:ext cx="21071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ADD A SOURCE NUMBER HERE</a:t>
            </a:r>
            <a:endParaRPr lang="en-US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11161227" y="2400262"/>
            <a:ext cx="8782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Source #1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474772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31701" y="685800"/>
            <a:ext cx="8888699" cy="5787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041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4064" y="226694"/>
            <a:ext cx="8776335" cy="6182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854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85" y="1754505"/>
            <a:ext cx="6657975" cy="35623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9880" y="2333625"/>
            <a:ext cx="6248400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425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93357"/>
            <a:ext cx="6969678" cy="375380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8440" y="2702242"/>
            <a:ext cx="5516880" cy="396525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364" y="4254817"/>
            <a:ext cx="6381750" cy="210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7827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574" y="105726"/>
            <a:ext cx="3903345" cy="361221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0395" y="3582351"/>
            <a:ext cx="6486525" cy="30861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8750" y="105726"/>
            <a:ext cx="6953250" cy="347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7795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2575" y="236730"/>
            <a:ext cx="6829425" cy="2362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3920"/>
            <a:ext cx="5675948" cy="223926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84959" y="2706120"/>
            <a:ext cx="9038869" cy="3572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984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5850" y="297711"/>
            <a:ext cx="7319495" cy="624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382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598" y="190948"/>
            <a:ext cx="9601200" cy="1485900"/>
          </a:xfrm>
        </p:spPr>
        <p:txBody>
          <a:bodyPr/>
          <a:lstStyle/>
          <a:p>
            <a:r>
              <a:rPr lang="en-US" dirty="0" smtClean="0"/>
              <a:t>Notecard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598" y="946673"/>
            <a:ext cx="10988936" cy="5911327"/>
          </a:xfrm>
        </p:spPr>
        <p:txBody>
          <a:bodyPr>
            <a:noAutofit/>
          </a:bodyPr>
          <a:lstStyle/>
          <a:p>
            <a:r>
              <a:rPr lang="en-US" sz="2800" dirty="0" smtClean="0"/>
              <a:t>Each notecard will contain about one sentence of </a:t>
            </a:r>
            <a:r>
              <a:rPr lang="en-US" sz="2800" b="1" dirty="0" smtClean="0"/>
              <a:t>paraphrased</a:t>
            </a:r>
            <a:r>
              <a:rPr lang="en-US" sz="2800" dirty="0" smtClean="0"/>
              <a:t> information from a source.  </a:t>
            </a:r>
          </a:p>
          <a:p>
            <a:r>
              <a:rPr lang="en-US" sz="2800" dirty="0" smtClean="0"/>
              <a:t>ALL NOTES MUST BE IN YOUR OWN WORDS!</a:t>
            </a:r>
          </a:p>
          <a:p>
            <a:r>
              <a:rPr lang="en-US" sz="2800" dirty="0" smtClean="0"/>
              <a:t>Each notecard must include the source number (e.g. which source that note came from), the subject matter of the notecard, and the page number (when applicable). </a:t>
            </a:r>
          </a:p>
          <a:p>
            <a:pPr lvl="1"/>
            <a:r>
              <a:rPr lang="en-US" sz="2800" dirty="0" smtClean="0"/>
              <a:t>If a source does not have page numbers, such as a website, you may omit the page number from your notecard. </a:t>
            </a:r>
          </a:p>
          <a:p>
            <a:r>
              <a:rPr lang="en-US" sz="2800" dirty="0"/>
              <a:t>The purpose of notecards is to organize your research by source so that you can parenthetically cite your sources in your paper. </a:t>
            </a:r>
          </a:p>
          <a:p>
            <a:r>
              <a:rPr lang="en-US" sz="2800" dirty="0" smtClean="0"/>
              <a:t>Don’t forget any component of your notecard, or you will have difficulty citing your sources in your research paper.  </a:t>
            </a:r>
          </a:p>
        </p:txBody>
      </p:sp>
    </p:spTree>
    <p:extLst>
      <p:ext uri="{BB962C8B-B14F-4D97-AF65-F5344CB8AC3E}">
        <p14:creationId xmlns:p14="http://schemas.microsoft.com/office/powerpoint/2010/main" val="401261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Notecard Format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8295" y="1708504"/>
            <a:ext cx="7751611" cy="4477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032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2744" y="536944"/>
            <a:ext cx="10328682" cy="5778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241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7984" y="592854"/>
            <a:ext cx="10328682" cy="5778796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1790700" y="2185762"/>
            <a:ext cx="2057400" cy="77263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48116" y="2353700"/>
            <a:ext cx="1859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Source Number (where the note came from) </a:t>
            </a:r>
            <a:endParaRPr lang="en-US" sz="1100" dirty="0"/>
          </a:p>
        </p:txBody>
      </p:sp>
      <p:sp>
        <p:nvSpPr>
          <p:cNvPr id="6" name="Right Arrow 5"/>
          <p:cNvSpPr/>
          <p:nvPr/>
        </p:nvSpPr>
        <p:spPr>
          <a:xfrm>
            <a:off x="1371600" y="2751884"/>
            <a:ext cx="2057400" cy="53340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08760" y="2869973"/>
            <a:ext cx="21071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Subject of Notecard</a:t>
            </a:r>
            <a:endParaRPr lang="en-US" sz="1200" dirty="0"/>
          </a:p>
        </p:txBody>
      </p:sp>
      <p:sp>
        <p:nvSpPr>
          <p:cNvPr id="8" name="Right Arrow 7"/>
          <p:cNvSpPr/>
          <p:nvPr/>
        </p:nvSpPr>
        <p:spPr>
          <a:xfrm>
            <a:off x="1405890" y="3292932"/>
            <a:ext cx="2057400" cy="87707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508760" y="3482252"/>
            <a:ext cx="18516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ONE to TWO sentences of paraphrased notes</a:t>
            </a:r>
            <a:endParaRPr lang="en-US" sz="1100" dirty="0"/>
          </a:p>
        </p:txBody>
      </p:sp>
      <p:sp>
        <p:nvSpPr>
          <p:cNvPr id="10" name="Right Arrow 9"/>
          <p:cNvSpPr/>
          <p:nvPr/>
        </p:nvSpPr>
        <p:spPr>
          <a:xfrm>
            <a:off x="1356360" y="4686212"/>
            <a:ext cx="2057400" cy="53340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405890" y="4786883"/>
            <a:ext cx="18592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Page number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533220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7984" y="592854"/>
            <a:ext cx="10328682" cy="5778796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1306830" y="2203272"/>
            <a:ext cx="2057400" cy="77263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56360" y="2353763"/>
            <a:ext cx="1859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Source Number (where the note came from) </a:t>
            </a:r>
            <a:endParaRPr lang="en-US" sz="1100" dirty="0"/>
          </a:p>
        </p:txBody>
      </p:sp>
      <p:sp>
        <p:nvSpPr>
          <p:cNvPr id="6" name="Right Arrow 5"/>
          <p:cNvSpPr/>
          <p:nvPr/>
        </p:nvSpPr>
        <p:spPr>
          <a:xfrm>
            <a:off x="1371600" y="2751884"/>
            <a:ext cx="2057400" cy="53340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08760" y="2869973"/>
            <a:ext cx="21071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Subject of Notecard</a:t>
            </a:r>
            <a:endParaRPr lang="en-US" sz="1200" dirty="0"/>
          </a:p>
        </p:txBody>
      </p:sp>
      <p:sp>
        <p:nvSpPr>
          <p:cNvPr id="8" name="Right Arrow 7"/>
          <p:cNvSpPr/>
          <p:nvPr/>
        </p:nvSpPr>
        <p:spPr>
          <a:xfrm>
            <a:off x="1405890" y="3292932"/>
            <a:ext cx="2057400" cy="87707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508760" y="3482252"/>
            <a:ext cx="18516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ONE to TWO sentences of paraphrased notes</a:t>
            </a:r>
            <a:endParaRPr lang="en-US" sz="1100" dirty="0"/>
          </a:p>
        </p:txBody>
      </p:sp>
      <p:sp>
        <p:nvSpPr>
          <p:cNvPr id="10" name="Right Arrow 9"/>
          <p:cNvSpPr/>
          <p:nvPr/>
        </p:nvSpPr>
        <p:spPr>
          <a:xfrm>
            <a:off x="1356360" y="4686212"/>
            <a:ext cx="2057400" cy="53340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405890" y="4786883"/>
            <a:ext cx="18592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Page number</a:t>
            </a:r>
            <a:endParaRPr lang="en-US" sz="1100" dirty="0"/>
          </a:p>
        </p:txBody>
      </p:sp>
      <p:sp>
        <p:nvSpPr>
          <p:cNvPr id="12" name="TextBox 11"/>
          <p:cNvSpPr txBox="1"/>
          <p:nvPr/>
        </p:nvSpPr>
        <p:spPr>
          <a:xfrm>
            <a:off x="3501391" y="2466588"/>
            <a:ext cx="6465570" cy="29588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Source: Encyclopedia Britannica</a:t>
            </a:r>
          </a:p>
          <a:p>
            <a:r>
              <a:rPr lang="en-US" dirty="0" smtClean="0"/>
              <a:t>History</a:t>
            </a:r>
          </a:p>
          <a:p>
            <a:endParaRPr lang="en-US" dirty="0" smtClean="0"/>
          </a:p>
          <a:p>
            <a:r>
              <a:rPr lang="en-US" dirty="0" smtClean="0"/>
              <a:t>Accounting began long ago in the Middle East and Central America by people called scribes.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Page 23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543050" y="843124"/>
            <a:ext cx="974598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</a:rPr>
              <a:t>ALSO ACCEPTABLE EXAMPLE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540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2854" y="2530732"/>
            <a:ext cx="8361229" cy="2098226"/>
          </a:xfrm>
        </p:spPr>
        <p:txBody>
          <a:bodyPr/>
          <a:lstStyle/>
          <a:p>
            <a:r>
              <a:rPr lang="en-US" sz="6000" dirty="0" smtClean="0"/>
              <a:t>HOW TO MAKE RESEARCH SOURCE CARDS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318839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3080" y="685800"/>
            <a:ext cx="8985001" cy="530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67187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56</TotalTime>
  <Words>294</Words>
  <Application>Microsoft Office PowerPoint</Application>
  <PresentationFormat>Widescreen</PresentationFormat>
  <Paragraphs>32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Calibri</vt:lpstr>
      <vt:lpstr>Franklin Gothic Book</vt:lpstr>
      <vt:lpstr>Crop</vt:lpstr>
      <vt:lpstr>HOW TO MAKE RESEARCH NOTECARDS (Paper)  (See handout for digital notecards)</vt:lpstr>
      <vt:lpstr>PowerPoint Presentation</vt:lpstr>
      <vt:lpstr>Notecard Notes</vt:lpstr>
      <vt:lpstr>Notecard Format</vt:lpstr>
      <vt:lpstr>PowerPoint Presentation</vt:lpstr>
      <vt:lpstr>PowerPoint Presentation</vt:lpstr>
      <vt:lpstr>PowerPoint Presentation</vt:lpstr>
      <vt:lpstr>HOW TO MAKE RESEARCH SOURCE CARDS</vt:lpstr>
      <vt:lpstr>PowerPoint Presentation</vt:lpstr>
      <vt:lpstr>Source Card Notes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JMCSS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Notecard and Source card Notes</dc:title>
  <dc:creator>Margaret D. Livingston</dc:creator>
  <cp:lastModifiedBy>Margaret D. Livingston</cp:lastModifiedBy>
  <cp:revision>5</cp:revision>
  <cp:lastPrinted>2019-03-04T17:33:33Z</cp:lastPrinted>
  <dcterms:created xsi:type="dcterms:W3CDTF">2019-02-25T17:06:57Z</dcterms:created>
  <dcterms:modified xsi:type="dcterms:W3CDTF">2019-03-04T17:33:36Z</dcterms:modified>
</cp:coreProperties>
</file>