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>
      <p:cViewPr varScale="1">
        <p:scale>
          <a:sx n="41" d="100"/>
          <a:sy n="41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E6F-AA89-42EA-98B2-764BB9755DC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FE-B87D-4DEA-A5A3-D9443BA0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7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E6F-AA89-42EA-98B2-764BB9755DC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FE-B87D-4DEA-A5A3-D9443BA0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2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E6F-AA89-42EA-98B2-764BB9755DC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FE-B87D-4DEA-A5A3-D9443BA0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2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E6F-AA89-42EA-98B2-764BB9755DC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FE-B87D-4DEA-A5A3-D9443BA0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0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E6F-AA89-42EA-98B2-764BB9755DC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FE-B87D-4DEA-A5A3-D9443BA0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4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E6F-AA89-42EA-98B2-764BB9755DC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FE-B87D-4DEA-A5A3-D9443BA0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8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E6F-AA89-42EA-98B2-764BB9755DC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FE-B87D-4DEA-A5A3-D9443BA0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0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E6F-AA89-42EA-98B2-764BB9755DC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FE-B87D-4DEA-A5A3-D9443BA0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8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E6F-AA89-42EA-98B2-764BB9755DC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FE-B87D-4DEA-A5A3-D9443BA0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1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E6F-AA89-42EA-98B2-764BB9755DC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FE-B87D-4DEA-A5A3-D9443BA0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E6F-AA89-42EA-98B2-764BB9755DC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FE-B87D-4DEA-A5A3-D9443BA0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4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11E6F-AA89-42EA-98B2-764BB9755DC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FCBFE-B87D-4DEA-A5A3-D9443BA0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8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Parallelism</a:t>
            </a:r>
            <a:endParaRPr lang="en-US" sz="7200" dirty="0"/>
          </a:p>
        </p:txBody>
      </p:sp>
      <p:pic>
        <p:nvPicPr>
          <p:cNvPr id="5122" name="Picture 2" descr="C:\Users\mcday\AppData\Local\Microsoft\Windows\Temporary Internet Files\Content.IE5\NSSP0IUN\MC9002335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73513"/>
            <a:ext cx="4924425" cy="361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74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Similarity of structure in a pair or series of related words, phrases, or clauses. Also called parallel structure.</a:t>
            </a:r>
            <a:endParaRPr lang="en-US" dirty="0"/>
          </a:p>
        </p:txBody>
      </p:sp>
      <p:pic>
        <p:nvPicPr>
          <p:cNvPr id="1026" name="Picture 2" descr="C:\Users\mcday\AppData\Local\Microsoft\Windows\Temporary Internet Files\Content.IE5\SZRFHR1Q\MC9002501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95600"/>
            <a:ext cx="3422941" cy="373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74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 in a series appear in parallel grammatical form.</a:t>
            </a:r>
          </a:p>
          <a:p>
            <a:r>
              <a:rPr lang="en-US" dirty="0" smtClean="0"/>
              <a:t>A noun is listed with other nouns</a:t>
            </a:r>
          </a:p>
          <a:p>
            <a:r>
              <a:rPr lang="en-US" dirty="0" smtClean="0"/>
              <a:t>An </a:t>
            </a:r>
            <a:r>
              <a:rPr lang="en-US" i="1" dirty="0" smtClean="0"/>
              <a:t>–</a:t>
            </a:r>
            <a:r>
              <a:rPr lang="en-US" i="1" dirty="0" err="1" smtClean="0"/>
              <a:t>ing</a:t>
            </a:r>
            <a:r>
              <a:rPr lang="en-US" dirty="0" smtClean="0"/>
              <a:t> form is listed with other –</a:t>
            </a:r>
            <a:r>
              <a:rPr lang="en-US" i="1" dirty="0" err="1" smtClean="0"/>
              <a:t>ing</a:t>
            </a:r>
            <a:r>
              <a:rPr lang="en-US" dirty="0" smtClean="0"/>
              <a:t> forms, and so on.</a:t>
            </a:r>
          </a:p>
          <a:p>
            <a:r>
              <a:rPr lang="en-US" dirty="0" smtClean="0"/>
              <a:t>Failure to express such items in similar grammatical form is called </a:t>
            </a:r>
            <a:r>
              <a:rPr lang="en-US" i="1" dirty="0" smtClean="0"/>
              <a:t>faulty parallelism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C:\Users\mcday\AppData\Local\Microsoft\Windows\Temporary Internet Files\Content.IE5\LWG7M02K\MC9001209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352" y="457200"/>
            <a:ext cx="2501111" cy="230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9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11" y="1219200"/>
            <a:ext cx="8101189" cy="5638800"/>
          </a:xfrm>
        </p:spPr>
        <p:txBody>
          <a:bodyPr/>
          <a:lstStyle/>
          <a:p>
            <a:r>
              <a:rPr lang="en-US" dirty="0" smtClean="0"/>
              <a:t>When I was a child, I loved to play in the leaves, skip down the driveway, and __________________ against the wind.</a:t>
            </a:r>
          </a:p>
          <a:p>
            <a:r>
              <a:rPr lang="en-US" dirty="0" smtClean="0"/>
              <a:t>I still enjoy playing in the leaves, skipping down the driveway, and __________________ against the wind.</a:t>
            </a:r>
          </a:p>
          <a:p>
            <a:r>
              <a:rPr lang="en-US" dirty="0" smtClean="0"/>
              <a:t>Susan danced a jig and then ______________ a song that took my heart away.</a:t>
            </a:r>
            <a:endParaRPr lang="en-US" dirty="0"/>
          </a:p>
        </p:txBody>
      </p:sp>
      <p:pic>
        <p:nvPicPr>
          <p:cNvPr id="3074" name="Picture 2" descr="C:\Users\mcday\AppData\Local\Microsoft\Windows\Temporary Internet Files\Content.IE5\R8NEFH9S\MC9001210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022" y="1621206"/>
            <a:ext cx="1905000" cy="248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39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64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structure is never corrected by creating a compound sentence!!!!!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3124200"/>
            <a:ext cx="8229600" cy="4525963"/>
          </a:xfrm>
        </p:spPr>
        <p:txBody>
          <a:bodyPr/>
          <a:lstStyle/>
          <a:p>
            <a:r>
              <a:rPr lang="en-US" dirty="0" smtClean="0"/>
              <a:t>For example WRONG!!: We took the train to the theatre, to the restaurant, and </a:t>
            </a:r>
            <a:r>
              <a:rPr lang="en-US" dirty="0" smtClean="0">
                <a:solidFill>
                  <a:srgbClr val="FF0000"/>
                </a:solidFill>
              </a:rPr>
              <a:t>we also took it to the national park. </a:t>
            </a:r>
          </a:p>
          <a:p>
            <a:endParaRPr lang="en-US" dirty="0"/>
          </a:p>
          <a:p>
            <a:r>
              <a:rPr lang="en-US" dirty="0"/>
              <a:t>For example </a:t>
            </a:r>
            <a:r>
              <a:rPr lang="en-US" dirty="0" smtClean="0"/>
              <a:t>Corrected: We </a:t>
            </a:r>
            <a:r>
              <a:rPr lang="en-US" dirty="0"/>
              <a:t>took the train to the theatre, to the restaurant, and </a:t>
            </a:r>
            <a:r>
              <a:rPr lang="en-US" strike="sngStrike" dirty="0">
                <a:solidFill>
                  <a:srgbClr val="FF0000"/>
                </a:solidFill>
              </a:rPr>
              <a:t>we also took it</a:t>
            </a:r>
            <a:r>
              <a:rPr lang="en-US" dirty="0"/>
              <a:t> to the national park.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children spent the afternoon playing video games, watching TV, or ________________ donuts.</a:t>
            </a:r>
          </a:p>
          <a:p>
            <a:r>
              <a:rPr lang="en-US" dirty="0" smtClean="0"/>
              <a:t>If you want to learn how to play video games, watch TV, or ______________ donuts, spend the afternoon with my children.</a:t>
            </a:r>
          </a:p>
          <a:p>
            <a:r>
              <a:rPr lang="en-US" dirty="0" smtClean="0"/>
              <a:t>All that you need to make a great tomato sandwich is whole-wheat bread, a sliced sweet onion, two lettuce leaves, mustard or mayonnaise, and a juicy ____________________.</a:t>
            </a:r>
          </a:p>
          <a:p>
            <a:r>
              <a:rPr lang="en-US" dirty="0" smtClean="0"/>
              <a:t>To make a great tomato sandwich, begin by toasting two pieces of whole-wheat bread and _________________ a sweet onion. </a:t>
            </a:r>
            <a:endParaRPr lang="en-US" dirty="0"/>
          </a:p>
        </p:txBody>
      </p:sp>
      <p:pic>
        <p:nvPicPr>
          <p:cNvPr id="4098" name="Picture 2" descr="C:\Users\mcday\AppData\Local\Microsoft\Windows\Temporary Internet Files\Content.IE5\AXGQP0RV\MC9003523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155" y="228600"/>
            <a:ext cx="1315155" cy="101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cday\AppData\Local\Microsoft\Windows\Temporary Internet Files\Content.IE5\AXGQP0RV\MC9003523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1315155" cy="101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7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6172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7. During our vacation in the Bahamas, we hope __________, to enjoy beautiful sunsets, and to dance ourselves dizzy at reggae clubs. 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dirty="0"/>
              <a:t>that we eat delicious seafood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dirty="0"/>
              <a:t>that eating delicious seafood occurs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dirty="0"/>
              <a:t>to eat delicious seafood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dirty="0"/>
              <a:t>eating delicious seafood  </a:t>
            </a:r>
          </a:p>
          <a:p>
            <a:pPr marL="0" indent="0">
              <a:buNone/>
            </a:pPr>
            <a:r>
              <a:rPr lang="en-US" dirty="0"/>
              <a:t>8. Karen wished Ray chewed with his mouth closed, for otherwise he was everything she wanted in a date; he was tall, intelligent, and __________. 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</a:t>
            </a:r>
            <a:r>
              <a:rPr lang="en-US" dirty="0"/>
              <a:t>looked good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being </a:t>
            </a:r>
            <a:r>
              <a:rPr lang="en-US" dirty="0"/>
              <a:t>good </a:t>
            </a:r>
            <a:r>
              <a:rPr lang="en-US" dirty="0" smtClean="0"/>
              <a:t>looking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one </a:t>
            </a:r>
            <a:r>
              <a:rPr lang="en-US" dirty="0"/>
              <a:t>handsome man to look at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handsome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2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8392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9. To win Laurie’s love, Albert visited the florist for roses, the drugstore for a box of chocolates, and __________.  </a:t>
            </a:r>
          </a:p>
          <a:p>
            <a:pPr marL="514350" indent="-514350">
              <a:buAutoNum type="alphaUcPeriod"/>
            </a:pPr>
            <a:r>
              <a:rPr lang="en-US" dirty="0" smtClean="0"/>
              <a:t>bought </a:t>
            </a:r>
            <a:r>
              <a:rPr lang="en-US" dirty="0"/>
              <a:t>an expensive gold necklace at the jewelry store 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jeweler for an expensive gold necklace 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jeweler where he bought an expensive gold necklace 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to </a:t>
            </a:r>
            <a:r>
              <a:rPr lang="en-US" dirty="0"/>
              <a:t>buy an expensive gold necklace  </a:t>
            </a:r>
          </a:p>
          <a:p>
            <a:pPr marL="0" indent="0">
              <a:buNone/>
            </a:pPr>
            <a:r>
              <a:rPr lang="en-US" dirty="0"/>
              <a:t>10. Kimberly won’t date Terry because he is too short, too noisy, and _________.  </a:t>
            </a:r>
          </a:p>
          <a:p>
            <a:pPr marL="514350" indent="-514350">
              <a:buAutoNum type="alphaUcPeriod"/>
            </a:pPr>
            <a:r>
              <a:rPr lang="en-US" dirty="0" smtClean="0"/>
              <a:t>because </a:t>
            </a:r>
            <a:r>
              <a:rPr lang="en-US" dirty="0"/>
              <a:t>he picks his teeth with his </a:t>
            </a:r>
            <a:r>
              <a:rPr lang="en-US" dirty="0" smtClean="0"/>
              <a:t>fingers</a:t>
            </a:r>
          </a:p>
          <a:p>
            <a:pPr marL="514350" indent="-514350">
              <a:buAutoNum type="alphaUcPeriod"/>
            </a:pPr>
            <a:r>
              <a:rPr lang="en-US" dirty="0" smtClean="0"/>
              <a:t>too </a:t>
            </a:r>
            <a:r>
              <a:rPr lang="en-US" dirty="0"/>
              <a:t>impolite 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is </a:t>
            </a:r>
            <a:r>
              <a:rPr lang="en-US" dirty="0"/>
              <a:t>the most impolite man she has ever </a:t>
            </a:r>
            <a:r>
              <a:rPr lang="en-US" dirty="0" smtClean="0"/>
              <a:t>met</a:t>
            </a:r>
          </a:p>
          <a:p>
            <a:pPr marL="514350" indent="-514350">
              <a:buAutoNum type="alphaUcPeriod"/>
            </a:pPr>
            <a:r>
              <a:rPr lang="en-US" dirty="0" smtClean="0"/>
              <a:t>Picking </a:t>
            </a:r>
            <a:r>
              <a:rPr lang="en-US" dirty="0"/>
              <a:t>his teeth with his fingers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6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8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479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Parallelism</vt:lpstr>
      <vt:lpstr>Definition</vt:lpstr>
      <vt:lpstr>General Rules</vt:lpstr>
      <vt:lpstr>For example</vt:lpstr>
      <vt:lpstr>Parallel structure is never corrected by creating a compound sentence!!!!!</vt:lpstr>
      <vt:lpstr>More Examples</vt:lpstr>
      <vt:lpstr>PowerPoint Presentation</vt:lpstr>
      <vt:lpstr>PowerPoint Presentation</vt:lpstr>
      <vt:lpstr>PowerPoint Presentation</vt:lpstr>
    </vt:vector>
  </TitlesOfParts>
  <Company>Jackson-Madison County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Parallelism</dc:title>
  <dc:creator>Margaret C. Day</dc:creator>
  <cp:lastModifiedBy>Margaret D. Livingston</cp:lastModifiedBy>
  <cp:revision>7</cp:revision>
  <dcterms:created xsi:type="dcterms:W3CDTF">2012-04-16T13:34:06Z</dcterms:created>
  <dcterms:modified xsi:type="dcterms:W3CDTF">2017-08-29T12:02:58Z</dcterms:modified>
</cp:coreProperties>
</file>