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63"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CC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B8F16-AE91-4D73-AFD1-AA5581AE23BE}" type="datetimeFigureOut">
              <a:rPr lang="en-US" smtClean="0"/>
              <a:pPr/>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B5C9B-3D33-4DBD-B437-B32AF77AE4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B8F16-AE91-4D73-AFD1-AA5581AE23BE}" type="datetimeFigureOut">
              <a:rPr lang="en-US" smtClean="0"/>
              <a:pPr/>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B5C9B-3D33-4DBD-B437-B32AF77AE4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B8F16-AE91-4D73-AFD1-AA5581AE23BE}" type="datetimeFigureOut">
              <a:rPr lang="en-US" smtClean="0"/>
              <a:pPr/>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B5C9B-3D33-4DBD-B437-B32AF77AE4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B8F16-AE91-4D73-AFD1-AA5581AE23BE}" type="datetimeFigureOut">
              <a:rPr lang="en-US" smtClean="0"/>
              <a:pPr/>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B5C9B-3D33-4DBD-B437-B32AF77AE4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0B8F16-AE91-4D73-AFD1-AA5581AE23BE}" type="datetimeFigureOut">
              <a:rPr lang="en-US" smtClean="0"/>
              <a:pPr/>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B5C9B-3D33-4DBD-B437-B32AF77AE4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0B8F16-AE91-4D73-AFD1-AA5581AE23BE}" type="datetimeFigureOut">
              <a:rPr lang="en-US" smtClean="0"/>
              <a:pPr/>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B5C9B-3D33-4DBD-B437-B32AF77AE4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0B8F16-AE91-4D73-AFD1-AA5581AE23BE}" type="datetimeFigureOut">
              <a:rPr lang="en-US" smtClean="0"/>
              <a:pPr/>
              <a:t>8/4/2017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9B5C9B-3D33-4DBD-B437-B32AF77AE4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0B8F16-AE91-4D73-AFD1-AA5581AE23BE}" type="datetimeFigureOut">
              <a:rPr lang="en-US" smtClean="0"/>
              <a:pPr/>
              <a:t>8/4/2017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9B5C9B-3D33-4DBD-B437-B32AF77AE4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B8F16-AE91-4D73-AFD1-AA5581AE23BE}" type="datetimeFigureOut">
              <a:rPr lang="en-US" smtClean="0"/>
              <a:pPr/>
              <a:t>8/4/2017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9B5C9B-3D33-4DBD-B437-B32AF77AE4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B8F16-AE91-4D73-AFD1-AA5581AE23BE}" type="datetimeFigureOut">
              <a:rPr lang="en-US" smtClean="0"/>
              <a:pPr/>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B5C9B-3D33-4DBD-B437-B32AF77AE4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B8F16-AE91-4D73-AFD1-AA5581AE23BE}" type="datetimeFigureOut">
              <a:rPr lang="en-US" smtClean="0"/>
              <a:pPr/>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B5C9B-3D33-4DBD-B437-B32AF77AE4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B8F16-AE91-4D73-AFD1-AA5581AE23BE}" type="datetimeFigureOut">
              <a:rPr lang="en-US" smtClean="0"/>
              <a:pPr/>
              <a:t>8/4/2017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B5C9B-3D33-4DBD-B437-B32AF77AE4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smtClean="0">
                <a:solidFill>
                  <a:srgbClr val="7030A0"/>
                </a:solidFill>
              </a:rPr>
              <a:t>Writing Chunks</a:t>
            </a:r>
            <a:endParaRPr lang="en-US" dirty="0">
              <a:solidFill>
                <a:srgbClr val="7030A0"/>
              </a:solidFill>
            </a:endParaRPr>
          </a:p>
        </p:txBody>
      </p:sp>
      <p:pic>
        <p:nvPicPr>
          <p:cNvPr id="1026" name="Picture 2" descr="C:\Users\Sandra\AppData\Local\Microsoft\Windows\Temporary Internet Files\Content.IE5\27LT3A33\MC900231635[1].wmf"/>
          <p:cNvPicPr>
            <a:picLocks noChangeAspect="1" noChangeArrowheads="1"/>
          </p:cNvPicPr>
          <p:nvPr/>
        </p:nvPicPr>
        <p:blipFill>
          <a:blip r:embed="rId2"/>
          <a:srcRect/>
          <a:stretch>
            <a:fillRect/>
          </a:stretch>
        </p:blipFill>
        <p:spPr bwMode="auto">
          <a:xfrm>
            <a:off x="1219200" y="2362200"/>
            <a:ext cx="6553200" cy="307742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a:solidFill>
            <a:schemeClr val="accent3">
              <a:lumMod val="20000"/>
              <a:lumOff val="80000"/>
            </a:schemeClr>
          </a:solidFill>
        </p:spPr>
        <p:txBody>
          <a:bodyPr>
            <a:normAutofit fontScale="90000"/>
          </a:bodyPr>
          <a:lstStyle/>
          <a:p>
            <a:r>
              <a:rPr lang="en-US" dirty="0" smtClean="0">
                <a:solidFill>
                  <a:srgbClr val="0070C0"/>
                </a:solidFill>
                <a:effectLst>
                  <a:outerShdw blurRad="38100" dist="38100" dir="2700000" algn="tl">
                    <a:srgbClr val="000000">
                      <a:alpha val="43137"/>
                    </a:srgbClr>
                  </a:outerShdw>
                </a:effectLst>
              </a:rPr>
              <a:t>A chunk is the grouping of a concrete detail with two or more sentences of commentary that help to connect the concrete detail to the topic sentence of a body paragraph.</a:t>
            </a:r>
            <a:r>
              <a:rPr lang="en-US" dirty="0" smtClean="0"/>
              <a:t/>
            </a:r>
            <a:br>
              <a:rPr lang="en-US" dirty="0" smtClean="0"/>
            </a:br>
            <a:r>
              <a:rPr lang="en-US" dirty="0"/>
              <a:t/>
            </a:r>
            <a:br>
              <a:rPr lang="en-US" dirty="0"/>
            </a:br>
            <a:r>
              <a:rPr lang="en-US" dirty="0" smtClean="0">
                <a:solidFill>
                  <a:srgbClr val="C00000"/>
                </a:solidFill>
              </a:rPr>
              <a:t>Concrete detail=CD</a:t>
            </a:r>
            <a:r>
              <a:rPr lang="en-US" dirty="0" smtClean="0"/>
              <a:t/>
            </a:r>
            <a:br>
              <a:rPr lang="en-US" dirty="0" smtClean="0"/>
            </a:br>
            <a:r>
              <a:rPr lang="en-US" dirty="0" smtClean="0">
                <a:solidFill>
                  <a:srgbClr val="7030A0"/>
                </a:solidFill>
              </a:rPr>
              <a:t>Commentary=CM</a:t>
            </a:r>
            <a:endParaRPr lang="en-US"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142999"/>
          </a:xfrm>
        </p:spPr>
        <p:txBody>
          <a:bodyPr>
            <a:normAutofit/>
          </a:bodyPr>
          <a:lstStyle/>
          <a:p>
            <a:r>
              <a:rPr lang="en-US" sz="4000" dirty="0" smtClean="0">
                <a:solidFill>
                  <a:srgbClr val="009999"/>
                </a:solidFill>
                <a:effectLst>
                  <a:outerShdw blurRad="38100" dist="38100" dir="2700000" algn="tl">
                    <a:srgbClr val="000000">
                      <a:alpha val="43137"/>
                    </a:srgbClr>
                  </a:outerShdw>
                </a:effectLst>
              </a:rPr>
              <a:t>A body paragraph should contain . . .</a:t>
            </a:r>
            <a:endParaRPr lang="en-US" sz="4000" dirty="0">
              <a:solidFill>
                <a:srgbClr val="009999"/>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1524000"/>
            <a:ext cx="6400800" cy="4114800"/>
          </a:xfrm>
        </p:spPr>
        <p:txBody>
          <a:bodyPr>
            <a:normAutofit/>
          </a:bodyPr>
          <a:lstStyle/>
          <a:p>
            <a:pPr algn="l">
              <a:buBlip>
                <a:blip r:embed="rId2"/>
              </a:buBlip>
            </a:pPr>
            <a:r>
              <a:rPr lang="en-US" sz="3600" dirty="0" smtClean="0"/>
              <a:t> </a:t>
            </a:r>
            <a:r>
              <a:rPr lang="en-US" sz="3600" dirty="0" smtClean="0">
                <a:solidFill>
                  <a:schemeClr val="tx1"/>
                </a:solidFill>
              </a:rPr>
              <a:t>a topic sentence  </a:t>
            </a:r>
            <a:r>
              <a:rPr lang="en-US" sz="3600" dirty="0" smtClean="0">
                <a:solidFill>
                  <a:srgbClr val="009999"/>
                </a:solidFill>
              </a:rPr>
              <a:t>TS</a:t>
            </a:r>
          </a:p>
          <a:p>
            <a:pPr algn="l">
              <a:buBlip>
                <a:blip r:embed="rId2"/>
              </a:buBlip>
            </a:pPr>
            <a:r>
              <a:rPr lang="en-US" sz="3600" dirty="0">
                <a:solidFill>
                  <a:schemeClr val="tx1"/>
                </a:solidFill>
              </a:rPr>
              <a:t>t</a:t>
            </a:r>
            <a:r>
              <a:rPr lang="en-US" sz="3600" dirty="0" smtClean="0">
                <a:solidFill>
                  <a:schemeClr val="tx1"/>
                </a:solidFill>
              </a:rPr>
              <a:t>wo or more chunks</a:t>
            </a:r>
          </a:p>
          <a:p>
            <a:pPr lvl="1" algn="l">
              <a:buBlip>
                <a:blip r:embed="rId2"/>
              </a:buBlip>
            </a:pPr>
            <a:r>
              <a:rPr lang="en-US" sz="3600" dirty="0">
                <a:solidFill>
                  <a:schemeClr val="tx1"/>
                </a:solidFill>
              </a:rPr>
              <a:t>c</a:t>
            </a:r>
            <a:r>
              <a:rPr lang="en-US" sz="3600" dirty="0" smtClean="0">
                <a:solidFill>
                  <a:schemeClr val="tx1"/>
                </a:solidFill>
              </a:rPr>
              <a:t>oncrete detail     </a:t>
            </a:r>
            <a:r>
              <a:rPr lang="en-US" sz="3600" dirty="0" smtClean="0">
                <a:solidFill>
                  <a:srgbClr val="009999"/>
                </a:solidFill>
              </a:rPr>
              <a:t>CD</a:t>
            </a:r>
          </a:p>
          <a:p>
            <a:pPr lvl="1" algn="l">
              <a:buBlip>
                <a:blip r:embed="rId2"/>
              </a:buBlip>
            </a:pPr>
            <a:r>
              <a:rPr lang="en-US" sz="3600" dirty="0">
                <a:solidFill>
                  <a:schemeClr val="tx1"/>
                </a:solidFill>
              </a:rPr>
              <a:t>c</a:t>
            </a:r>
            <a:r>
              <a:rPr lang="en-US" sz="3600" dirty="0" smtClean="0">
                <a:solidFill>
                  <a:schemeClr val="tx1"/>
                </a:solidFill>
              </a:rPr>
              <a:t>ommentary </a:t>
            </a:r>
            <a:r>
              <a:rPr lang="en-US" sz="3600" dirty="0" smtClean="0"/>
              <a:t>        </a:t>
            </a:r>
            <a:r>
              <a:rPr lang="en-US" sz="3600" dirty="0" smtClean="0">
                <a:solidFill>
                  <a:srgbClr val="009999"/>
                </a:solidFill>
              </a:rPr>
              <a:t>CM</a:t>
            </a:r>
          </a:p>
          <a:p>
            <a:pPr lvl="1" algn="l">
              <a:buBlip>
                <a:blip r:embed="rId2"/>
              </a:buBlip>
            </a:pPr>
            <a:r>
              <a:rPr lang="en-US" sz="3600" dirty="0">
                <a:solidFill>
                  <a:schemeClr val="tx1"/>
                </a:solidFill>
              </a:rPr>
              <a:t>c</a:t>
            </a:r>
            <a:r>
              <a:rPr lang="en-US" sz="3600" dirty="0" smtClean="0">
                <a:solidFill>
                  <a:schemeClr val="tx1"/>
                </a:solidFill>
              </a:rPr>
              <a:t>ommentary </a:t>
            </a:r>
            <a:r>
              <a:rPr lang="en-US" sz="3600" dirty="0" smtClean="0"/>
              <a:t>        </a:t>
            </a:r>
            <a:r>
              <a:rPr lang="en-US" sz="3600" dirty="0" smtClean="0">
                <a:solidFill>
                  <a:srgbClr val="009999"/>
                </a:solidFill>
              </a:rPr>
              <a:t>CM</a:t>
            </a:r>
          </a:p>
          <a:p>
            <a:pPr algn="l">
              <a:buBlip>
                <a:blip r:embed="rId2"/>
              </a:buBlip>
            </a:pPr>
            <a:r>
              <a:rPr lang="en-US" sz="3600" dirty="0">
                <a:solidFill>
                  <a:schemeClr val="tx1"/>
                </a:solidFill>
              </a:rPr>
              <a:t>c</a:t>
            </a:r>
            <a:r>
              <a:rPr lang="en-US" sz="3600" dirty="0" smtClean="0">
                <a:solidFill>
                  <a:schemeClr val="tx1"/>
                </a:solidFill>
              </a:rPr>
              <a:t>oncluding sentence     </a:t>
            </a:r>
            <a:r>
              <a:rPr lang="en-US" sz="3600" dirty="0" smtClean="0">
                <a:solidFill>
                  <a:srgbClr val="009999"/>
                </a:solidFill>
              </a:rPr>
              <a:t>CS</a:t>
            </a:r>
            <a:endParaRPr lang="en-US" sz="3600" dirty="0">
              <a:solidFill>
                <a:srgbClr val="00999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lstStyle/>
          <a:p>
            <a:pPr>
              <a:buBlip>
                <a:blip r:embed="rId2"/>
              </a:buBlip>
            </a:pPr>
            <a:r>
              <a:rPr lang="en-US" dirty="0" smtClean="0"/>
              <a:t>A </a:t>
            </a:r>
            <a:r>
              <a:rPr lang="en-US" dirty="0" smtClean="0">
                <a:solidFill>
                  <a:srgbClr val="00CC00"/>
                </a:solidFill>
              </a:rPr>
              <a:t>topic sentence </a:t>
            </a:r>
            <a:r>
              <a:rPr lang="en-US" dirty="0" smtClean="0"/>
              <a:t>must be debatable and should not contain a concrete detail.</a:t>
            </a:r>
          </a:p>
          <a:p>
            <a:pPr>
              <a:buBlip>
                <a:blip r:embed="rId2"/>
              </a:buBlip>
            </a:pPr>
            <a:r>
              <a:rPr lang="en-US" dirty="0" smtClean="0"/>
              <a:t>A </a:t>
            </a:r>
            <a:r>
              <a:rPr lang="en-US" dirty="0" smtClean="0">
                <a:solidFill>
                  <a:srgbClr val="00CC00"/>
                </a:solidFill>
              </a:rPr>
              <a:t>concrete detail </a:t>
            </a:r>
            <a:r>
              <a:rPr lang="en-US" dirty="0" smtClean="0"/>
              <a:t>is an example, a quotation, or a paraphrase from a text.</a:t>
            </a:r>
          </a:p>
          <a:p>
            <a:pPr>
              <a:buNone/>
            </a:pPr>
            <a:r>
              <a:rPr lang="en-US" dirty="0" smtClean="0"/>
              <a:t>    </a:t>
            </a:r>
            <a:r>
              <a:rPr lang="en-US" i="1" dirty="0" smtClean="0">
                <a:solidFill>
                  <a:srgbClr val="00CC00"/>
                </a:solidFill>
              </a:rPr>
              <a:t>For example</a:t>
            </a:r>
            <a:r>
              <a:rPr lang="en-US" dirty="0" smtClean="0">
                <a:solidFill>
                  <a:srgbClr val="00CC00"/>
                </a:solidFill>
              </a:rPr>
              <a:t>. . .</a:t>
            </a:r>
          </a:p>
          <a:p>
            <a:pPr>
              <a:buBlip>
                <a:blip r:embed="rId2"/>
              </a:buBlip>
            </a:pPr>
            <a:r>
              <a:rPr lang="en-US" dirty="0" smtClean="0">
                <a:solidFill>
                  <a:srgbClr val="00CC00"/>
                </a:solidFill>
              </a:rPr>
              <a:t>Commentary</a:t>
            </a:r>
            <a:r>
              <a:rPr lang="en-US" dirty="0" smtClean="0"/>
              <a:t> connects the concrete detail to the topic sentence.  It is opinion.  How does this detail show the validity of my topic sentence?</a:t>
            </a:r>
          </a:p>
          <a:p>
            <a:pPr>
              <a:buNone/>
            </a:pPr>
            <a:r>
              <a:rPr lang="en-US" dirty="0" smtClean="0"/>
              <a:t>    </a:t>
            </a:r>
            <a:r>
              <a:rPr lang="en-US" i="1" dirty="0" smtClean="0">
                <a:solidFill>
                  <a:srgbClr val="00CC00"/>
                </a:solidFill>
              </a:rPr>
              <a:t>This shows that. .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10600" cy="2087562"/>
          </a:xfrm>
        </p:spPr>
        <p:txBody>
          <a:bodyPr>
            <a:normAutofit/>
          </a:bodyPr>
          <a:lstStyle/>
          <a:p>
            <a:pPr algn="l"/>
            <a:r>
              <a:rPr lang="en-US" sz="2800" dirty="0" smtClean="0"/>
              <a:t>    </a:t>
            </a:r>
            <a:r>
              <a:rPr lang="en-US" sz="2800" dirty="0" smtClean="0">
                <a:solidFill>
                  <a:srgbClr val="00CC00"/>
                </a:solidFill>
              </a:rPr>
              <a:t>Brother is cruel to Doodle.  </a:t>
            </a:r>
            <a:r>
              <a:rPr lang="en-US" sz="2800" dirty="0" smtClean="0">
                <a:solidFill>
                  <a:srgbClr val="FF0000"/>
                </a:solidFill>
              </a:rPr>
              <a:t>For example, he makes Doodle touch his own coffin</a:t>
            </a:r>
            <a:r>
              <a:rPr lang="en-US" sz="2800" dirty="0" smtClean="0">
                <a:solidFill>
                  <a:srgbClr val="0070C0"/>
                </a:solidFill>
              </a:rPr>
              <a:t>.  He is mean to remind Doodle of death. He is also ashamed of Doodle and cannot help his feelings.</a:t>
            </a:r>
            <a:endParaRPr lang="en-US" sz="2800" dirty="0">
              <a:solidFill>
                <a:srgbClr val="0070C0"/>
              </a:solidFill>
            </a:endParaRPr>
          </a:p>
        </p:txBody>
      </p:sp>
      <p:sp>
        <p:nvSpPr>
          <p:cNvPr id="3" name="Content Placeholder 2"/>
          <p:cNvSpPr>
            <a:spLocks noGrp="1"/>
          </p:cNvSpPr>
          <p:nvPr>
            <p:ph idx="1"/>
          </p:nvPr>
        </p:nvSpPr>
        <p:spPr>
          <a:xfrm>
            <a:off x="0" y="2209800"/>
            <a:ext cx="9144000" cy="4343400"/>
          </a:xfrm>
        </p:spPr>
        <p:txBody>
          <a:bodyPr>
            <a:normAutofit fontScale="92500" lnSpcReduction="10000"/>
          </a:bodyPr>
          <a:lstStyle/>
          <a:p>
            <a:pPr>
              <a:buNone/>
            </a:pPr>
            <a:r>
              <a:rPr lang="en-US" sz="2800" dirty="0" smtClean="0"/>
              <a:t>          </a:t>
            </a:r>
          </a:p>
          <a:p>
            <a:pPr>
              <a:buNone/>
            </a:pPr>
            <a:r>
              <a:rPr lang="en-US" sz="2800" dirty="0" smtClean="0"/>
              <a:t>         </a:t>
            </a:r>
            <a:r>
              <a:rPr lang="en-US" sz="2800" dirty="0" smtClean="0">
                <a:solidFill>
                  <a:srgbClr val="00CC00"/>
                </a:solidFill>
              </a:rPr>
              <a:t>Though brother often shows love for Doodle, his cruel streak  subconsciously goads him to torture his little brother. </a:t>
            </a:r>
            <a:r>
              <a:rPr lang="en-US" sz="2800" dirty="0" smtClean="0">
                <a:solidFill>
                  <a:srgbClr val="FF0000"/>
                </a:solidFill>
              </a:rPr>
              <a:t>For example, after many attempts to leave Doodle behind, Brother takes him up to the barn loft and shows him his coffin, telling him, “Before I’ll help you down. . . you’re going to have to touch it” (302). </a:t>
            </a:r>
            <a:r>
              <a:rPr lang="en-US" sz="2800" dirty="0" smtClean="0">
                <a:solidFill>
                  <a:srgbClr val="0070C0"/>
                </a:solidFill>
              </a:rPr>
              <a:t>He instinctively wants Doodle to know that even from the beginning, his family has always been prepared for him to die.  Even Doodle’s own fear has no effect on Brother as his sense of power over one younger and less able comes to fruition.</a:t>
            </a:r>
            <a:endParaRPr lang="en-US" sz="2800"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609600" y="685800"/>
            <a:ext cx="8229600" cy="6172200"/>
          </a:xfrm>
        </p:spPr>
        <p:txBody>
          <a:bodyPr>
            <a:normAutofit/>
          </a:bodyPr>
          <a:lstStyle/>
          <a:p>
            <a:pPr>
              <a:buNone/>
            </a:pPr>
            <a:r>
              <a:rPr lang="en-US" sz="2000" dirty="0" smtClean="0">
                <a:solidFill>
                  <a:srgbClr val="00CC00"/>
                </a:solidFill>
                <a:latin typeface="Georgia" pitchFamily="18" charset="0"/>
              </a:rPr>
              <a:t>             The fear that haunted Salem was something that was within everyone and led people to lie to save themselves or someone they love.  </a:t>
            </a:r>
            <a:r>
              <a:rPr lang="en-US" sz="2000" dirty="0" smtClean="0">
                <a:solidFill>
                  <a:srgbClr val="7030A0"/>
                </a:solidFill>
                <a:latin typeface="Georgia" pitchFamily="18" charset="0"/>
              </a:rPr>
              <a:t>For instance, </a:t>
            </a:r>
            <a:r>
              <a:rPr lang="en-US" sz="2000" dirty="0" smtClean="0">
                <a:solidFill>
                  <a:srgbClr val="FF0000"/>
                </a:solidFill>
                <a:latin typeface="Georgia" pitchFamily="18" charset="0"/>
              </a:rPr>
              <a:t>after Betty got caught dancing in the forest, she put herself in a state of trance. </a:t>
            </a:r>
            <a:r>
              <a:rPr lang="en-US" sz="2000" dirty="0" smtClean="0">
                <a:latin typeface="Georgia" pitchFamily="18" charset="0"/>
              </a:rPr>
              <a:t> </a:t>
            </a:r>
            <a:r>
              <a:rPr lang="en-US" sz="2000" dirty="0" smtClean="0">
                <a:solidFill>
                  <a:schemeClr val="accent1">
                    <a:lumMod val="75000"/>
                  </a:schemeClr>
                </a:solidFill>
                <a:latin typeface="Georgia" pitchFamily="18" charset="0"/>
              </a:rPr>
              <a:t>Betty may have saved her life by doing that because she got a chance to see how the people of Salem would react before having to explain.  Giving herself time to think of an explanation was smart, and in a way, it also gave her a chance to see if one of the other girls would come up with an excuse for her.  </a:t>
            </a:r>
            <a:r>
              <a:rPr lang="en-US" sz="2000" dirty="0" smtClean="0">
                <a:solidFill>
                  <a:srgbClr val="7030A0"/>
                </a:solidFill>
                <a:latin typeface="Georgia" pitchFamily="18" charset="0"/>
              </a:rPr>
              <a:t>On the other hand, </a:t>
            </a:r>
            <a:r>
              <a:rPr lang="en-US" sz="2000" dirty="0" smtClean="0">
                <a:solidFill>
                  <a:srgbClr val="FF0000"/>
                </a:solidFill>
                <a:latin typeface="Georgia" pitchFamily="18" charset="0"/>
              </a:rPr>
              <a:t>Proctor feared what Hale would report to </a:t>
            </a:r>
            <a:r>
              <a:rPr lang="en-US" sz="2000" dirty="0" err="1" smtClean="0">
                <a:solidFill>
                  <a:srgbClr val="FF0000"/>
                </a:solidFill>
                <a:latin typeface="Georgia" pitchFamily="18" charset="0"/>
              </a:rPr>
              <a:t>Danforth</a:t>
            </a:r>
            <a:r>
              <a:rPr lang="en-US" sz="2000" dirty="0" smtClean="0">
                <a:solidFill>
                  <a:srgbClr val="FF0000"/>
                </a:solidFill>
                <a:latin typeface="Georgia" pitchFamily="18" charset="0"/>
              </a:rPr>
              <a:t> when he couldn’t recite the Ten Commandments. </a:t>
            </a:r>
            <a:r>
              <a:rPr lang="en-US" sz="2000" dirty="0" smtClean="0">
                <a:solidFill>
                  <a:schemeClr val="accent1">
                    <a:lumMod val="75000"/>
                  </a:schemeClr>
                </a:solidFill>
                <a:latin typeface="Georgia" pitchFamily="18" charset="0"/>
              </a:rPr>
              <a:t> Since Proctor has disobeyed one of the commandments, it is easy to forget that the commandment even exists. The strain to remember led to fear of being accused of witchcraft</a:t>
            </a:r>
            <a:r>
              <a:rPr lang="en-US" sz="2000" dirty="0" smtClean="0">
                <a:latin typeface="Georgia" pitchFamily="18" charset="0"/>
              </a:rPr>
              <a:t>.  </a:t>
            </a:r>
            <a:r>
              <a:rPr lang="en-US" sz="2000" dirty="0" smtClean="0">
                <a:solidFill>
                  <a:srgbClr val="7030A0"/>
                </a:solidFill>
                <a:latin typeface="Georgia" pitchFamily="18" charset="0"/>
              </a:rPr>
              <a:t>Furthermore, </a:t>
            </a:r>
            <a:r>
              <a:rPr lang="en-US" sz="2000" dirty="0" smtClean="0">
                <a:solidFill>
                  <a:srgbClr val="FF0000"/>
                </a:solidFill>
                <a:latin typeface="Georgia" pitchFamily="18" charset="0"/>
              </a:rPr>
              <a:t>Elizabeth, “a woman who never lied,” lied to save Proctor’s name in fear of losing him.  </a:t>
            </a:r>
            <a:r>
              <a:rPr lang="en-US" sz="2000" dirty="0" smtClean="0">
                <a:solidFill>
                  <a:schemeClr val="accent1">
                    <a:lumMod val="75000"/>
                  </a:schemeClr>
                </a:solidFill>
                <a:latin typeface="Georgia" pitchFamily="18" charset="0"/>
              </a:rPr>
              <a:t>She was willing to go against everything she stood for just to keep her husband alive.  When Elizabeth was willing to risk her life for Proctor, she showed her renewed love for him.  </a:t>
            </a:r>
            <a:r>
              <a:rPr lang="en-US" sz="2000" dirty="0" smtClean="0">
                <a:solidFill>
                  <a:schemeClr val="accent6">
                    <a:lumMod val="75000"/>
                  </a:schemeClr>
                </a:solidFill>
                <a:latin typeface="Georgia" pitchFamily="18" charset="0"/>
              </a:rPr>
              <a:t>Fear can begin to take over a person and lead him to save himself or someone he loves.</a:t>
            </a:r>
            <a:endParaRPr lang="en-US" sz="2000" dirty="0">
              <a:solidFill>
                <a:schemeClr val="accent6">
                  <a:lumMod val="75000"/>
                </a:schemeClr>
              </a:solidFill>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Is there a better way. . .of grading papers?</a:t>
            </a:r>
            <a:r>
              <a:rPr lang="en-US" sz="2800" dirty="0" smtClean="0"/>
              <a:t/>
            </a:r>
            <a:br>
              <a:rPr lang="en-US" sz="2800" dirty="0" smtClean="0"/>
            </a:br>
            <a:r>
              <a:rPr lang="en-US" sz="2800" dirty="0" smtClean="0"/>
              <a:t>. . .</a:t>
            </a:r>
            <a:r>
              <a:rPr lang="en-US" sz="2400" dirty="0" smtClean="0"/>
              <a:t>from Bryan Borah on AP EDG</a:t>
            </a:r>
            <a:endParaRPr lang="en-US" sz="2400" dirty="0"/>
          </a:p>
        </p:txBody>
      </p:sp>
      <p:sp>
        <p:nvSpPr>
          <p:cNvPr id="3" name="Content Placeholder 2"/>
          <p:cNvSpPr>
            <a:spLocks noGrp="1"/>
          </p:cNvSpPr>
          <p:nvPr>
            <p:ph idx="1"/>
          </p:nvPr>
        </p:nvSpPr>
        <p:spPr/>
        <p:txBody>
          <a:bodyPr>
            <a:normAutofit/>
          </a:bodyPr>
          <a:lstStyle/>
          <a:p>
            <a:r>
              <a:rPr lang="en-US" sz="2400" dirty="0" smtClean="0">
                <a:solidFill>
                  <a:srgbClr val="0070C0"/>
                </a:solidFill>
              </a:rPr>
              <a:t>Schedule the computer lab for day of a timed writing. When the students arrive, pass out the prompt.</a:t>
            </a:r>
          </a:p>
          <a:p>
            <a:r>
              <a:rPr lang="en-US" sz="2400" dirty="0" smtClean="0">
                <a:solidFill>
                  <a:srgbClr val="0070C0"/>
                </a:solidFill>
              </a:rPr>
              <a:t>The students plan and write for forty minutes.</a:t>
            </a:r>
          </a:p>
          <a:p>
            <a:r>
              <a:rPr lang="en-US" sz="2400" dirty="0" smtClean="0">
                <a:solidFill>
                  <a:srgbClr val="0070C0"/>
                </a:solidFill>
              </a:rPr>
              <a:t>The only change is the final copy.  When the forty-minute period ends, students edit their essays by highlighting the thesis and changing it to bold print, underlining evidence, and italicizing commentary.</a:t>
            </a:r>
          </a:p>
          <a:p>
            <a:r>
              <a:rPr lang="en-US" sz="2400" dirty="0" smtClean="0">
                <a:solidFill>
                  <a:srgbClr val="0070C0"/>
                </a:solidFill>
              </a:rPr>
              <a:t>Students can see an excellent visual about the thought they have given the essay.</a:t>
            </a:r>
          </a:p>
          <a:p>
            <a:r>
              <a:rPr lang="en-US" sz="2400" dirty="0" smtClean="0">
                <a:solidFill>
                  <a:srgbClr val="0070C0"/>
                </a:solidFill>
              </a:rPr>
              <a:t>The teacher can read papers quickly and has excellent examples of commentary to copy for the class.</a:t>
            </a:r>
            <a:endParaRPr lang="en-US" sz="2400"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2413</TotalTime>
  <Words>642</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Georgia</vt:lpstr>
      <vt:lpstr>Office Theme</vt:lpstr>
      <vt:lpstr>Writing Chunks</vt:lpstr>
      <vt:lpstr>A chunk is the grouping of a concrete detail with two or more sentences of commentary that help to connect the concrete detail to the topic sentence of a body paragraph.  Concrete detail=CD Commentary=CM</vt:lpstr>
      <vt:lpstr>A body paragraph should contain . . .</vt:lpstr>
      <vt:lpstr>PowerPoint Presentation</vt:lpstr>
      <vt:lpstr>    Brother is cruel to Doodle.  For example, he makes Doodle touch his own coffin.  He is mean to remind Doodle of death. He is also ashamed of Doodle and cannot help his feelings.</vt:lpstr>
      <vt:lpstr>PowerPoint Presentation</vt:lpstr>
      <vt:lpstr>Is there a better way. . .of grading papers? . . .from Bryan Borah on AP EDG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Chunks</dc:title>
  <dc:creator>Sandra</dc:creator>
  <cp:lastModifiedBy>Margaret D. Livingston</cp:lastModifiedBy>
  <cp:revision>22</cp:revision>
  <dcterms:created xsi:type="dcterms:W3CDTF">2011-06-14T03:28:52Z</dcterms:created>
  <dcterms:modified xsi:type="dcterms:W3CDTF">2017-08-04T20:12:02Z</dcterms:modified>
</cp:coreProperties>
</file>